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88" r:id="rId3"/>
    <p:sldId id="294" r:id="rId4"/>
    <p:sldId id="293" r:id="rId5"/>
    <p:sldId id="290" r:id="rId6"/>
    <p:sldId id="295" r:id="rId7"/>
    <p:sldId id="296" r:id="rId8"/>
    <p:sldId id="297" r:id="rId9"/>
    <p:sldId id="291" r:id="rId10"/>
    <p:sldId id="292" r:id="rId11"/>
    <p:sldId id="298" r:id="rId12"/>
    <p:sldId id="299" r:id="rId13"/>
    <p:sldId id="302" r:id="rId14"/>
    <p:sldId id="303" r:id="rId15"/>
  </p:sldIdLst>
  <p:sldSz cx="9144000" cy="6858000" type="screen4x3"/>
  <p:notesSz cx="6669088" cy="9906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Genev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1EF"/>
    <a:srgbClr val="FEE6C0"/>
    <a:srgbClr val="FCC062"/>
    <a:srgbClr val="D1E8B2"/>
    <a:srgbClr val="A3D165"/>
    <a:srgbClr val="2771BC"/>
    <a:srgbClr val="0071BC"/>
    <a:srgbClr val="DCDCE9"/>
    <a:srgbClr val="9CA6C1"/>
    <a:srgbClr val="50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3184" y="-104"/>
      </p:cViewPr>
      <p:guideLst>
        <p:guide orient="horz" pos="312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-laskentataulukko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-laskentataulukko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04185008370014E-2"/>
          <c:y val="3.5885234429671099E-2"/>
          <c:w val="0.70138706677413354"/>
          <c:h val="0.840871927398158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Ränteplaceringar</c:v>
                </c:pt>
              </c:strCache>
            </c:strRef>
          </c:tx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3754.3</c:v>
                </c:pt>
                <c:pt idx="1">
                  <c:v>3754.3</c:v>
                </c:pt>
                <c:pt idx="2">
                  <c:v>3821.2</c:v>
                </c:pt>
                <c:pt idx="3">
                  <c:v>4113.1000000000004</c:v>
                </c:pt>
                <c:pt idx="4">
                  <c:v>4847.6000000000004</c:v>
                </c:pt>
                <c:pt idx="5">
                  <c:v>5722</c:v>
                </c:pt>
                <c:pt idx="6">
                  <c:v>6707</c:v>
                </c:pt>
                <c:pt idx="7">
                  <c:v>6357.2</c:v>
                </c:pt>
                <c:pt idx="8">
                  <c:v>6730</c:v>
                </c:pt>
                <c:pt idx="9">
                  <c:v>7574</c:v>
                </c:pt>
                <c:pt idx="10">
                  <c:v>7781.4</c:v>
                </c:pt>
                <c:pt idx="11">
                  <c:v>8380</c:v>
                </c:pt>
                <c:pt idx="12">
                  <c:v>8431</c:v>
                </c:pt>
                <c:pt idx="13">
                  <c:v>8874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Aktieplaceringar</c:v>
                </c:pt>
              </c:strCache>
            </c:strRef>
          </c:tx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672.5</c:v>
                </c:pt>
                <c:pt idx="1">
                  <c:v>1063.9000000000001</c:v>
                </c:pt>
                <c:pt idx="2">
                  <c:v>1973.8</c:v>
                </c:pt>
                <c:pt idx="3">
                  <c:v>2753.9</c:v>
                </c:pt>
                <c:pt idx="4">
                  <c:v>3353.1</c:v>
                </c:pt>
                <c:pt idx="5">
                  <c:v>4163</c:v>
                </c:pt>
                <c:pt idx="6">
                  <c:v>4584</c:v>
                </c:pt>
                <c:pt idx="7">
                  <c:v>3212.3</c:v>
                </c:pt>
                <c:pt idx="8">
                  <c:v>5052.2</c:v>
                </c:pt>
                <c:pt idx="9">
                  <c:v>5631.7</c:v>
                </c:pt>
                <c:pt idx="10">
                  <c:v>5006.3</c:v>
                </c:pt>
                <c:pt idx="11">
                  <c:v>5899</c:v>
                </c:pt>
                <c:pt idx="12">
                  <c:v>6511</c:v>
                </c:pt>
                <c:pt idx="13">
                  <c:v>6951.4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Övriga placeringar</c:v>
                </c:pt>
              </c:strCache>
            </c:strRef>
          </c:tx>
          <c:invertIfNegative val="0"/>
          <c:cat>
            <c:numRef>
              <c:f>Taul1!$A$2:$A$15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Taul1!$D$2:$D$15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419.9</c:v>
                </c:pt>
                <c:pt idx="6">
                  <c:v>760</c:v>
                </c:pt>
                <c:pt idx="7">
                  <c:v>785.4</c:v>
                </c:pt>
                <c:pt idx="8">
                  <c:v>543.70000000000005</c:v>
                </c:pt>
                <c:pt idx="9">
                  <c:v>731.4</c:v>
                </c:pt>
                <c:pt idx="10">
                  <c:v>948.1</c:v>
                </c:pt>
                <c:pt idx="11">
                  <c:v>1080</c:v>
                </c:pt>
                <c:pt idx="12">
                  <c:v>1392</c:v>
                </c:pt>
                <c:pt idx="13">
                  <c:v>1774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5801984"/>
        <c:axId val="255807872"/>
      </c:barChart>
      <c:catAx>
        <c:axId val="25580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fi-FI"/>
          </a:p>
        </c:txPr>
        <c:crossAx val="255807872"/>
        <c:crosses val="autoZero"/>
        <c:auto val="1"/>
        <c:lblAlgn val="ctr"/>
        <c:lblOffset val="100"/>
        <c:noMultiLvlLbl val="0"/>
      </c:catAx>
      <c:valAx>
        <c:axId val="25580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55801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32174103237096"/>
          <c:y val="0.14957203266258384"/>
          <c:w val="0.83812270341207362"/>
          <c:h val="0.58855861767279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PowerPoint]Eläkegraafit'!$A$10</c:f>
              <c:strCache>
                <c:ptCount val="1"/>
                <c:pt idx="0">
                  <c:v>Intäkter från pensionsavgifter</c:v>
                </c:pt>
              </c:strCache>
            </c:strRef>
          </c:tx>
          <c:invertIfNegative val="0"/>
          <c:cat>
            <c:strRef>
              <c:f>'[Chart in Microsoft PowerPoint]Eläkegraafit'!$B$9:$O$9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E2015</c:v>
                </c:pt>
                <c:pt idx="7">
                  <c:v>E2020</c:v>
                </c:pt>
                <c:pt idx="8">
                  <c:v>E2025</c:v>
                </c:pt>
                <c:pt idx="9">
                  <c:v>E2030</c:v>
                </c:pt>
                <c:pt idx="10">
                  <c:v>E2035</c:v>
                </c:pt>
                <c:pt idx="11">
                  <c:v>E2040</c:v>
                </c:pt>
                <c:pt idx="12">
                  <c:v>E2045</c:v>
                </c:pt>
                <c:pt idx="13">
                  <c:v>E2050</c:v>
                </c:pt>
              </c:strCache>
            </c:strRef>
          </c:cat>
          <c:val>
            <c:numRef>
              <c:f>'[Chart in Microsoft PowerPoint]Eläkegraafit'!$B$10:$O$10</c:f>
              <c:numCache>
                <c:formatCode>General</c:formatCode>
                <c:ptCount val="14"/>
                <c:pt idx="0">
                  <c:v>1640</c:v>
                </c:pt>
                <c:pt idx="1">
                  <c:v>1622</c:v>
                </c:pt>
                <c:pt idx="2">
                  <c:v>1609</c:v>
                </c:pt>
                <c:pt idx="3">
                  <c:v>1633</c:v>
                </c:pt>
                <c:pt idx="4">
                  <c:v>1628</c:v>
                </c:pt>
                <c:pt idx="5">
                  <c:v>1705</c:v>
                </c:pt>
                <c:pt idx="6" formatCode="0">
                  <c:v>1720</c:v>
                </c:pt>
                <c:pt idx="7" formatCode="0">
                  <c:v>1861</c:v>
                </c:pt>
                <c:pt idx="8" formatCode="0">
                  <c:v>1960</c:v>
                </c:pt>
                <c:pt idx="9" formatCode="0">
                  <c:v>2073</c:v>
                </c:pt>
                <c:pt idx="10">
                  <c:v>2290</c:v>
                </c:pt>
                <c:pt idx="11">
                  <c:v>2613</c:v>
                </c:pt>
                <c:pt idx="12">
                  <c:v>3023</c:v>
                </c:pt>
                <c:pt idx="13">
                  <c:v>3562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PowerPoint]Eläkegraafit'!$A$11</c:f>
              <c:strCache>
                <c:ptCount val="1"/>
                <c:pt idx="0">
                  <c:v>Statens pensionsutgifter</c:v>
                </c:pt>
              </c:strCache>
            </c:strRef>
          </c:tx>
          <c:invertIfNegative val="0"/>
          <c:cat>
            <c:strRef>
              <c:f>'[Chart in Microsoft PowerPoint]Eläkegraafit'!$B$9:$O$9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E2015</c:v>
                </c:pt>
                <c:pt idx="7">
                  <c:v>E2020</c:v>
                </c:pt>
                <c:pt idx="8">
                  <c:v>E2025</c:v>
                </c:pt>
                <c:pt idx="9">
                  <c:v>E2030</c:v>
                </c:pt>
                <c:pt idx="10">
                  <c:v>E2035</c:v>
                </c:pt>
                <c:pt idx="11">
                  <c:v>E2040</c:v>
                </c:pt>
                <c:pt idx="12">
                  <c:v>E2045</c:v>
                </c:pt>
                <c:pt idx="13">
                  <c:v>E2050</c:v>
                </c:pt>
              </c:strCache>
            </c:strRef>
          </c:cat>
          <c:val>
            <c:numRef>
              <c:f>'[Chart in Microsoft PowerPoint]Eläkegraafit'!$B$11:$O$11</c:f>
              <c:numCache>
                <c:formatCode>0</c:formatCode>
                <c:ptCount val="14"/>
                <c:pt idx="0">
                  <c:v>3588</c:v>
                </c:pt>
                <c:pt idx="1">
                  <c:v>3682</c:v>
                </c:pt>
                <c:pt idx="2">
                  <c:v>3773.45</c:v>
                </c:pt>
                <c:pt idx="3">
                  <c:v>4009.17</c:v>
                </c:pt>
                <c:pt idx="4">
                  <c:v>4195.7539999999999</c:v>
                </c:pt>
                <c:pt idx="5" formatCode="General">
                  <c:v>4320</c:v>
                </c:pt>
                <c:pt idx="6">
                  <c:v>4531</c:v>
                </c:pt>
                <c:pt idx="7">
                  <c:v>5372</c:v>
                </c:pt>
                <c:pt idx="8">
                  <c:v>6202</c:v>
                </c:pt>
                <c:pt idx="9">
                  <c:v>6966</c:v>
                </c:pt>
                <c:pt idx="10" formatCode="General">
                  <c:v>7528</c:v>
                </c:pt>
                <c:pt idx="11" formatCode="General">
                  <c:v>7781</c:v>
                </c:pt>
                <c:pt idx="12" formatCode="General">
                  <c:v>7932</c:v>
                </c:pt>
                <c:pt idx="13" formatCode="General">
                  <c:v>8027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551104"/>
        <c:axId val="229745408"/>
      </c:barChart>
      <c:catAx>
        <c:axId val="22955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9745408"/>
        <c:crosses val="autoZero"/>
        <c:auto val="1"/>
        <c:lblAlgn val="ctr"/>
        <c:lblOffset val="100"/>
        <c:noMultiLvlLbl val="0"/>
      </c:catAx>
      <c:valAx>
        <c:axId val="22974540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 dirty="0" err="1" smtClean="0"/>
                  <a:t>Miljoner</a:t>
                </a:r>
                <a:r>
                  <a:rPr lang="fi-FI" baseline="0" dirty="0" smtClean="0"/>
                  <a:t> euro</a:t>
                </a:r>
                <a:endParaRPr lang="fi-FI" dirty="0"/>
              </a:p>
            </c:rich>
          </c:tx>
          <c:layout>
            <c:manualLayout>
              <c:xMode val="edge"/>
              <c:yMode val="edge"/>
              <c:x val="0.05"/>
              <c:y val="4.754337999416739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29551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12/2014</a:t>
            </a:r>
            <a:endParaRPr lang="en-US" sz="1800" dirty="0"/>
          </a:p>
        </c:rich>
      </c:tx>
      <c:layout>
        <c:manualLayout>
          <c:xMode val="edge"/>
          <c:yMode val="edge"/>
          <c:x val="0.48991178829190235"/>
          <c:y val="0.109167249825052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171611868484651"/>
          <c:y val="0.28620928682025332"/>
          <c:w val="0.56722818228314964"/>
          <c:h val="0.4949849848195176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joulu.10</c:v>
                </c:pt>
              </c:strCache>
            </c:strRef>
          </c:tx>
          <c:dLbls>
            <c:dLbl>
              <c:idx val="0"/>
              <c:layout>
                <c:manualLayout>
                  <c:x val="6.4153969526863424E-3"/>
                  <c:y val="0.2239328201539538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50 %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869286287089013E-2"/>
                  <c:y val="0.263121063680895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400160384924066E-2"/>
                  <c:y val="-0.106368089573128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246190858059363E-2"/>
                  <c:y val="-0.103568929321203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8115477145148772E-2"/>
                  <c:y val="-0.1175647305808261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Ränteplaceringar</c:v>
                </c:pt>
                <c:pt idx="1">
                  <c:v>Noterade aktier</c:v>
                </c:pt>
                <c:pt idx="2">
                  <c:v>Kapitalplaceringar</c:v>
                </c:pt>
                <c:pt idx="3">
                  <c:v>Fastighetsfonder och samrisk placeringar</c:v>
                </c:pt>
                <c:pt idx="4">
                  <c:v>Hedgefonder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0.55000000000000004</c:v>
                </c:pt>
                <c:pt idx="1">
                  <c:v>0.38</c:v>
                </c:pt>
                <c:pt idx="2">
                  <c:v>0.02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17718750516577311"/>
          <c:w val="0.43277181771685297"/>
          <c:h val="0.76403012954381655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12/2013</a:t>
            </a:r>
            <a:endParaRPr lang="en-US" sz="1800" dirty="0"/>
          </a:p>
        </c:rich>
      </c:tx>
      <c:layout>
        <c:manualLayout>
          <c:xMode val="edge"/>
          <c:yMode val="edge"/>
          <c:x val="0.36486574852183135"/>
          <c:y val="0.109167249825052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1802231006615"/>
          <c:y val="0.28475151942606175"/>
          <c:w val="0.5863727977059201"/>
          <c:h val="0.5118965412738383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joulu.11</c:v>
                </c:pt>
              </c:strCache>
            </c:strRef>
          </c:tx>
          <c:dLbls>
            <c:dLbl>
              <c:idx val="0"/>
              <c:layout>
                <c:manualLayout>
                  <c:x val="2.8857711787958696E-2"/>
                  <c:y val="0.218334499650105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683361471495865E-2"/>
                  <c:y val="0.2435269419174259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4128248417685968E-2"/>
                  <c:y val="-0.1147655703289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4128248417685968E-3"/>
                  <c:y val="-0.137158852344296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128248417685968E-2"/>
                  <c:y val="-0.117564730580826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Korkosijoitukset</c:v>
                </c:pt>
                <c:pt idx="1">
                  <c:v>Noteeratut osakkeet</c:v>
                </c:pt>
                <c:pt idx="2">
                  <c:v>Pääomasijoitukset</c:v>
                </c:pt>
                <c:pt idx="3">
                  <c:v>Kiinteistösijoitusrahastot ja yhteissijoitusyritykset</c:v>
                </c:pt>
                <c:pt idx="4">
                  <c:v>Hedge-rahastosijoitukset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0.36000000000000032</c:v>
                </c:pt>
                <c:pt idx="2">
                  <c:v>2.0000000000000011E-2</c:v>
                </c:pt>
                <c:pt idx="3">
                  <c:v>3.0000000000000002E-2</c:v>
                </c:pt>
                <c:pt idx="4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Lbls>
            <c:dLbl>
              <c:idx val="0"/>
              <c:layout>
                <c:manualLayout>
                  <c:x val="0.19546431987184842"/>
                  <c:y val="-2.510829738065321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EMU </a:t>
                    </a:r>
                    <a:r>
                      <a:rPr lang="en-US" sz="1400" dirty="0" err="1" smtClean="0"/>
                      <a:t>stater</a:t>
                    </a:r>
                    <a:r>
                      <a:rPr lang="en-US" sz="1400" dirty="0" smtClean="0"/>
                      <a:t> </a:t>
                    </a:r>
                    <a:r>
                      <a:rPr lang="en-US" sz="1400" dirty="0" smtClean="0"/>
                      <a:t>32,9 </a:t>
                    </a:r>
                    <a:r>
                      <a:rPr lang="en-US" sz="14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584851383065902"/>
                  <c:y val="0.1208649292222798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 smtClean="0"/>
                      <a:t>Företagslån</a:t>
                    </a:r>
                    <a:r>
                      <a:rPr lang="en-US" sz="1400" dirty="0" smtClean="0"/>
                      <a:t> </a:t>
                    </a:r>
                    <a:r>
                      <a:rPr lang="en-US" sz="1400" dirty="0" smtClean="0"/>
                      <a:t>22,8 </a:t>
                    </a:r>
                    <a:r>
                      <a:rPr lang="en-US" sz="14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7177183050244577"/>
                  <c:y val="8.6484135422249947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err="1" smtClean="0"/>
                      <a:t>Tillväxt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ränte-marknader</a:t>
                    </a:r>
                    <a:r>
                      <a:rPr lang="en-US" dirty="0" smtClean="0"/>
                      <a:t> 19,9 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228393365064481"/>
                  <c:y val="-0.10601281116275793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Penning-</a:t>
                    </a:r>
                    <a:r>
                      <a:rPr lang="en-US" sz="1400" dirty="0" err="1" smtClean="0"/>
                      <a:t>marknaden</a:t>
                    </a:r>
                    <a:r>
                      <a:rPr lang="en-US" sz="1400" dirty="0" smtClean="0"/>
                      <a:t> 24,4 </a:t>
                    </a:r>
                    <a:r>
                      <a:rPr lang="en-US" sz="14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Taul1!$A$2:$A$5</c:f>
              <c:strCache>
                <c:ptCount val="4"/>
                <c:pt idx="0">
                  <c:v>Valtionlainat</c:v>
                </c:pt>
                <c:pt idx="1">
                  <c:v>Yrityslainat</c:v>
                </c:pt>
                <c:pt idx="2">
                  <c:v>Kehittyvät markkinat </c:v>
                </c:pt>
                <c:pt idx="3">
                  <c:v>Rahamarkkinat</c:v>
                </c:pt>
              </c:strCache>
            </c:strRef>
          </c:cat>
          <c:val>
            <c:numRef>
              <c:f>Taul1!$B$2:$B$5</c:f>
              <c:numCache>
                <c:formatCode>0.0\ %</c:formatCode>
                <c:ptCount val="4"/>
                <c:pt idx="0">
                  <c:v>0.32900000000000001</c:v>
                </c:pt>
                <c:pt idx="1">
                  <c:v>0.22800000000000001</c:v>
                </c:pt>
                <c:pt idx="2">
                  <c:v>0.19900000000000001</c:v>
                </c:pt>
                <c:pt idx="3">
                  <c:v>0.24399999999999999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Lbls>
            <c:dLbl>
              <c:idx val="0"/>
              <c:layout>
                <c:manualLayout>
                  <c:x val="0.11606185835279831"/>
                  <c:y val="-0.1440598498948411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Norden</a:t>
                    </a:r>
                    <a:r>
                      <a:rPr lang="en-US" dirty="0" smtClean="0"/>
                      <a:t>       </a:t>
                    </a:r>
                    <a:r>
                      <a:rPr lang="en-US" dirty="0" smtClean="0"/>
                      <a:t>28,2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229180736178844"/>
                  <c:y val="0.18925509692067344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Europpa</a:t>
                    </a:r>
                    <a:r>
                      <a:rPr lang="en-US" dirty="0" smtClean="0"/>
                      <a:t> </a:t>
                    </a:r>
                    <a:endParaRPr lang="en-US" dirty="0" smtClean="0"/>
                  </a:p>
                  <a:p>
                    <a:r>
                      <a:rPr lang="en-US" dirty="0" smtClean="0"/>
                      <a:t>32,0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753626061796418"/>
                  <c:y val="7.909168229520689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Tillväxt</a:t>
                    </a:r>
                    <a:r>
                      <a:rPr lang="en-US" dirty="0" smtClean="0"/>
                      <a:t>-</a:t>
                    </a:r>
                  </a:p>
                  <a:p>
                    <a:r>
                      <a:rPr lang="en-US" dirty="0" err="1" smtClean="0"/>
                      <a:t>marknaden</a:t>
                    </a:r>
                    <a:endParaRPr lang="en-US" dirty="0" smtClean="0"/>
                  </a:p>
                  <a:p>
                    <a:r>
                      <a:rPr lang="en-US" dirty="0" smtClean="0"/>
                      <a:t> 17,8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802900849437115"/>
                  <c:y val="-0.1327610381383829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Nordamerika</a:t>
                    </a:r>
                    <a:r>
                      <a:rPr lang="en-US" dirty="0" smtClean="0"/>
                      <a:t> </a:t>
                    </a:r>
                    <a:endParaRPr lang="en-US" dirty="0" smtClean="0"/>
                  </a:p>
                  <a:p>
                    <a:r>
                      <a:rPr lang="en-US" dirty="0" smtClean="0"/>
                      <a:t>16,7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704351274155691E-2"/>
                  <c:y val="-0.155358661651299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Japan</a:t>
                    </a:r>
                    <a:endParaRPr lang="en-US" dirty="0" smtClean="0"/>
                  </a:p>
                  <a:p>
                    <a:r>
                      <a:rPr lang="en-US" dirty="0" smtClean="0"/>
                      <a:t> 5,3 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Taul1!$A$2:$A$6</c:f>
              <c:strCache>
                <c:ptCount val="5"/>
                <c:pt idx="0">
                  <c:v>Pohjoismaat</c:v>
                </c:pt>
                <c:pt idx="1">
                  <c:v>Eurooppa</c:v>
                </c:pt>
                <c:pt idx="2">
                  <c:v>Kehittyvät markkinat</c:v>
                </c:pt>
                <c:pt idx="3">
                  <c:v>Pohjois-Amerikka</c:v>
                </c:pt>
                <c:pt idx="4">
                  <c:v>Japani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0.28199999999999997</c:v>
                </c:pt>
                <c:pt idx="1">
                  <c:v>0.32</c:v>
                </c:pt>
                <c:pt idx="2">
                  <c:v>0.17799999999999999</c:v>
                </c:pt>
                <c:pt idx="3">
                  <c:v>0.16700000000000001</c:v>
                </c:pt>
                <c:pt idx="4">
                  <c:v>5.3999999999999999E-2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Lbls>
            <c:dLbl>
              <c:idx val="0"/>
              <c:layout>
                <c:manualLayout>
                  <c:x val="0.16791751532504845"/>
                  <c:y val="-2.635914484753667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 smtClean="0"/>
                      <a:t>Fastghetsfonder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 smtClean="0"/>
                      <a:t>31,4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058210585352895"/>
                  <c:y val="0.13472451810963201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 smtClean="0"/>
                      <a:t>Kapitalfonder</a:t>
                    </a:r>
                    <a:endParaRPr lang="en-US" sz="1200" dirty="0" smtClean="0"/>
                  </a:p>
                  <a:p>
                    <a:r>
                      <a:rPr lang="en-US" sz="1200" dirty="0" smtClean="0"/>
                      <a:t>13,7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9525292479656797"/>
                  <c:y val="2.343035097558815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Fonder med</a:t>
                    </a:r>
                    <a:r>
                      <a:rPr lang="en-US" sz="1200" baseline="0" dirty="0" smtClean="0"/>
                      <a:t> </a:t>
                    </a:r>
                    <a:r>
                      <a:rPr lang="en-US" sz="1200" baseline="0" dirty="0" err="1" smtClean="0"/>
                      <a:t>absolut</a:t>
                    </a:r>
                    <a:r>
                      <a:rPr lang="en-US" sz="1200" baseline="0" dirty="0" smtClean="0"/>
                      <a:t> </a:t>
                    </a:r>
                    <a:r>
                      <a:rPr lang="en-US" sz="1200" baseline="0" dirty="0" err="1" smtClean="0"/>
                      <a:t>avkastning</a:t>
                    </a:r>
                    <a:endParaRPr lang="en-US" sz="1200" dirty="0" smtClean="0"/>
                  </a:p>
                  <a:p>
                    <a:r>
                      <a:rPr lang="en-US" sz="1200" dirty="0" smtClean="0"/>
                      <a:t>29,2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20599275811514"/>
                  <c:y val="-8.786381615845557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 smtClean="0"/>
                      <a:t>Infrastruktur</a:t>
                    </a:r>
                    <a:r>
                      <a:rPr lang="en-US" sz="1200" dirty="0" smtClean="0"/>
                      <a:t>-fonder</a:t>
                    </a:r>
                    <a:r>
                      <a:rPr lang="en-US" sz="1200" baseline="0" dirty="0" smtClean="0"/>
                      <a:t> </a:t>
                    </a:r>
                    <a:r>
                      <a:rPr lang="en-US" sz="1200" baseline="0" dirty="0" smtClean="0"/>
                      <a:t>18,0</a:t>
                    </a:r>
                    <a:r>
                      <a:rPr lang="en-US" sz="1200" dirty="0" smtClean="0"/>
                      <a:t> 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6.2480935934901789E-2"/>
                  <c:y val="-0.1464396935974259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Private </a:t>
                    </a:r>
                    <a:r>
                      <a:rPr lang="en-US" sz="1200" dirty="0" smtClean="0"/>
                      <a:t>Credit</a:t>
                    </a:r>
                  </a:p>
                  <a:p>
                    <a:r>
                      <a:rPr lang="en-US" sz="1200" dirty="0" smtClean="0"/>
                      <a:t> 7,8 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9816345406421264E-2"/>
                  <c:y val="-0.1435108997254774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err="1" smtClean="0"/>
                      <a:t>Käteinen</a:t>
                    </a:r>
                    <a:r>
                      <a:rPr lang="en-US" sz="1200" dirty="0" smtClean="0"/>
                      <a:t> </a:t>
                    </a:r>
                    <a:r>
                      <a:rPr lang="en-US" sz="1200" dirty="0"/>
                      <a:t>0,6 %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Taul1!$A$2:$A$6</c:f>
              <c:strCache>
                <c:ptCount val="5"/>
                <c:pt idx="0">
                  <c:v>Kiinteistörahastot</c:v>
                </c:pt>
                <c:pt idx="1">
                  <c:v>Pääomarahastot</c:v>
                </c:pt>
                <c:pt idx="2">
                  <c:v>Absoluuttisen tuoton rahastot</c:v>
                </c:pt>
                <c:pt idx="3">
                  <c:v>Infrastruktuurirahastot</c:v>
                </c:pt>
                <c:pt idx="4">
                  <c:v>Private Credit</c:v>
                </c:pt>
              </c:strCache>
            </c:strRef>
          </c:cat>
          <c:val>
            <c:numRef>
              <c:f>Taul1!$B$2:$B$6</c:f>
              <c:numCache>
                <c:formatCode>0.0\ %</c:formatCode>
                <c:ptCount val="5"/>
                <c:pt idx="0">
                  <c:v>0.314</c:v>
                </c:pt>
                <c:pt idx="1">
                  <c:v>0.13700000000000001</c:v>
                </c:pt>
                <c:pt idx="2">
                  <c:v>0.29199999999999998</c:v>
                </c:pt>
                <c:pt idx="3">
                  <c:v>0.18</c:v>
                </c:pt>
                <c:pt idx="4">
                  <c:v>7.8E-2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8522414516574"/>
          <c:y val="3.8906250000000003E-2"/>
          <c:w val="0.81893490754594811"/>
          <c:h val="0.90343749999999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255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1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2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3"/>
            <c:invertIfNegative val="0"/>
            <c:bubble3D val="0"/>
            <c:spPr>
              <a:solidFill>
                <a:srgbClr val="274F81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0.63850882951032839"/>
                  <c:y val="-0.23194955708661416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dirty="0" smtClean="0"/>
                      <a:t>11,7 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3223552560200261"/>
                  <c:y val="0.37812549212598484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 smtClean="0"/>
                      <a:t>-2,3 </a:t>
                    </a:r>
                    <a:r>
                      <a:rPr lang="en-US" sz="1200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0.00%</c:formatCode>
                <c:ptCount val="5"/>
                <c:pt idx="0">
                  <c:v>0.11700000000000001</c:v>
                </c:pt>
                <c:pt idx="1">
                  <c:v>-2.3E-2</c:v>
                </c:pt>
                <c:pt idx="2">
                  <c:v>0.113</c:v>
                </c:pt>
                <c:pt idx="3">
                  <c:v>6.4000000000000001E-2</c:v>
                </c:pt>
                <c:pt idx="4">
                  <c:v>7.8E-2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22464"/>
        <c:axId val="213424000"/>
      </c:barChart>
      <c:catAx>
        <c:axId val="21342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13424000"/>
        <c:crossesAt val="0"/>
        <c:auto val="1"/>
        <c:lblAlgn val="ctr"/>
        <c:lblOffset val="100"/>
        <c:noMultiLvlLbl val="0"/>
      </c:catAx>
      <c:valAx>
        <c:axId val="213424000"/>
        <c:scaling>
          <c:orientation val="minMax"/>
        </c:scaling>
        <c:delete val="0"/>
        <c:axPos val="l"/>
        <c:majorGridlines/>
        <c:numFmt formatCode="0.0\ %" sourceLinked="0"/>
        <c:majorTickMark val="out"/>
        <c:minorTickMark val="none"/>
        <c:tickLblPos val="nextTo"/>
        <c:crossAx val="21342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85777559055118"/>
          <c:y val="0.15278149606299213"/>
          <c:w val="0.5663211942257218"/>
          <c:h val="0.80017150590551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Nettomaksutulo</c:v>
                </c:pt>
              </c:strCache>
            </c:strRef>
          </c:tx>
          <c:invertIfNegative val="0"/>
          <c:cat>
            <c:numRef>
              <c:f>Taul1!$A$2:$A$7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Taul1!$B$2:$B$7</c:f>
              <c:numCache>
                <c:formatCode>General</c:formatCode>
                <c:ptCount val="6"/>
                <c:pt idx="0">
                  <c:v>216</c:v>
                </c:pt>
                <c:pt idx="1">
                  <c:v>154</c:v>
                </c:pt>
                <c:pt idx="2">
                  <c:v>104</c:v>
                </c:pt>
                <c:pt idx="3">
                  <c:v>35</c:v>
                </c:pt>
                <c:pt idx="4">
                  <c:v>-45</c:v>
                </c:pt>
                <c:pt idx="5">
                  <c:v>-16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43808"/>
        <c:axId val="211945344"/>
      </c:barChart>
      <c:catAx>
        <c:axId val="21194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945344"/>
        <c:crosses val="autoZero"/>
        <c:auto val="1"/>
        <c:lblAlgn val="ctr"/>
        <c:lblOffset val="100"/>
        <c:noMultiLvlLbl val="0"/>
      </c:catAx>
      <c:valAx>
        <c:axId val="211945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94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90507436570454"/>
          <c:y val="0.14957203266258384"/>
          <c:w val="0.78046762904636613"/>
          <c:h val="0.58855861767279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PowerPoint]Eläkegraafit'!$A$3</c:f>
              <c:strCache>
                <c:ptCount val="1"/>
                <c:pt idx="0">
                  <c:v>Pensionsansvarsskulden</c:v>
                </c:pt>
              </c:strCache>
            </c:strRef>
          </c:tx>
          <c:invertIfNegative val="0"/>
          <c:cat>
            <c:numRef>
              <c:f>'[Chart in Microsoft PowerPoint]Eläkegraafit'!$B$2:$G$2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'[Chart in Microsoft PowerPoint]Eläkegraafit'!$B$3:$G$3</c:f>
              <c:numCache>
                <c:formatCode>General</c:formatCode>
                <c:ptCount val="6"/>
                <c:pt idx="0">
                  <c:v>88.4</c:v>
                </c:pt>
                <c:pt idx="1">
                  <c:v>90.6</c:v>
                </c:pt>
                <c:pt idx="2">
                  <c:v>89.7</c:v>
                </c:pt>
                <c:pt idx="3">
                  <c:v>92.6</c:v>
                </c:pt>
                <c:pt idx="4" formatCode="0.0">
                  <c:v>94</c:v>
                </c:pt>
                <c:pt idx="5">
                  <c:v>95.4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08512"/>
        <c:axId val="211948288"/>
      </c:barChart>
      <c:lineChart>
        <c:grouping val="standard"/>
        <c:varyColors val="0"/>
        <c:ser>
          <c:idx val="1"/>
          <c:order val="1"/>
          <c:tx>
            <c:strRef>
              <c:f>'[Chart in Microsoft PowerPoint]Eläkegraafit'!$A$4</c:f>
              <c:strCache>
                <c:ptCount val="1"/>
                <c:pt idx="0">
                  <c:v>Fonderingsgraden %</c:v>
                </c:pt>
              </c:strCache>
            </c:strRef>
          </c:tx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'[Chart in Microsoft PowerPoint]Eläkegraafit'!$B$2:$G$2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'[Chart in Microsoft PowerPoint]Eläkegraafit'!$B$4:$G$4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0.15</c:v>
                </c:pt>
                <c:pt idx="2">
                  <c:v>0.15</c:v>
                </c:pt>
                <c:pt idx="3">
                  <c:v>0.17</c:v>
                </c:pt>
                <c:pt idx="4">
                  <c:v>0.17</c:v>
                </c:pt>
                <c:pt idx="5">
                  <c:v>0.18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087552"/>
        <c:axId val="212006784"/>
      </c:lineChart>
      <c:catAx>
        <c:axId val="21100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948288"/>
        <c:crosses val="autoZero"/>
        <c:auto val="1"/>
        <c:lblAlgn val="ctr"/>
        <c:lblOffset val="100"/>
        <c:noMultiLvlLbl val="0"/>
      </c:catAx>
      <c:valAx>
        <c:axId val="211948288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/>
                  <a:t>Mrd e</a:t>
                </a:r>
              </a:p>
            </c:rich>
          </c:tx>
          <c:layout>
            <c:manualLayout>
              <c:xMode val="edge"/>
              <c:yMode val="edge"/>
              <c:x val="3.333333333333334E-2"/>
              <c:y val="5.680263925342703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008512"/>
        <c:crosses val="autoZero"/>
        <c:crossBetween val="between"/>
        <c:majorUnit val="20"/>
      </c:valAx>
      <c:valAx>
        <c:axId val="212006784"/>
        <c:scaling>
          <c:orientation val="minMax"/>
          <c:max val="1"/>
          <c:min val="0"/>
        </c:scaling>
        <c:delete val="0"/>
        <c:axPos val="r"/>
        <c:numFmt formatCode="0%" sourceLinked="1"/>
        <c:majorTickMark val="out"/>
        <c:minorTickMark val="none"/>
        <c:tickLblPos val="none"/>
        <c:crossAx val="212087552"/>
        <c:crosses val="max"/>
        <c:crossBetween val="between"/>
        <c:majorUnit val="0.2"/>
      </c:valAx>
      <c:catAx>
        <c:axId val="2120875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200678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0.76905</cdr:x>
      <cdr:y>0.79846</cdr:y>
    </cdr:from>
    <cdr:to>
      <cdr:x>0.8157</cdr:x>
      <cdr:y>0.87308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4825" y="3622675"/>
          <a:ext cx="18473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endParaRPr lang="fi-FI" sz="16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0.36769</cdr:x>
      <cdr:y>0.64175</cdr:y>
    </cdr:from>
    <cdr:to>
      <cdr:x>0.45644</cdr:x>
      <cdr:y>0.70991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1937" y="2608064"/>
          <a:ext cx="596653" cy="2770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r>
            <a:rPr lang="fi-FI" sz="1200" dirty="0" smtClean="0"/>
            <a:t>-2,3 %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06579CA-841C-B447-BA9F-AA36B329B3A4}" type="datetime1">
              <a:rPr lang="fi-FI"/>
              <a:pPr/>
              <a:t>25.2.2015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3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08983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0E69BB6-B7FF-9648-ABC6-33BA4EC972D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0533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239CEBF-53F6-CB42-8A35-160359A365C9}" type="datetime1">
              <a:rPr lang="fi-FI"/>
              <a:pPr/>
              <a:t>25.2.2015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8838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5350"/>
            <a:ext cx="533527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3"/>
            <a:ext cx="288993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08983"/>
            <a:ext cx="288993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0DEE6A7-63E4-B647-801C-D6F5A9263D6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91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258B3-77A1-4BB5-B6EB-FB6F3D7C44E9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950" y="3658340"/>
            <a:ext cx="7435850" cy="1204967"/>
          </a:xfrm>
        </p:spPr>
        <p:txBody>
          <a:bodyPr/>
          <a:lstStyle>
            <a:lvl1pPr algn="r">
              <a:defRPr cap="all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951" y="4617915"/>
            <a:ext cx="7435850" cy="1542041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idx="13"/>
          </p:nvPr>
        </p:nvSpPr>
        <p:spPr>
          <a:xfrm>
            <a:off x="500577" y="115169"/>
            <a:ext cx="8537671" cy="30157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8F7727-151E-FA4D-83F7-E162141A240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658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010" y="1600200"/>
            <a:ext cx="396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799" y="1600200"/>
            <a:ext cx="396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1DBCD-7F09-0D48-A41F-FDE84AE1AAB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557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010" y="1600200"/>
            <a:ext cx="396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43400" y="1600200"/>
            <a:ext cx="3943399" cy="45259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F104493-104C-1C4C-8137-F6541E07D64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93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010" y="1535113"/>
            <a:ext cx="396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010" y="2174875"/>
            <a:ext cx="3960000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6799" y="1535113"/>
            <a:ext cx="3960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6799" y="2174875"/>
            <a:ext cx="3960000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D12F0-20A4-A144-8A38-F80BE0149F7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013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403F-8EDE-EE4A-BBE6-1DEE127E8BF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43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232B8-1A34-1B43-910D-457D8C42D9E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567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2585C-F9E7-6644-BD5C-37807FD3047E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448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4800600"/>
            <a:ext cx="8462876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599" y="127000"/>
            <a:ext cx="8570875" cy="4575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299" y="5367338"/>
            <a:ext cx="8462876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4D89C-C331-C247-9D7E-1A4ACD51C1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0316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23837-DD99-E64F-8836-00914B4DC77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951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991" y="546100"/>
            <a:ext cx="1620183" cy="5580063"/>
          </a:xfrm>
        </p:spPr>
        <p:txBody>
          <a:bodyPr vert="eaVert"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546100"/>
            <a:ext cx="6880791" cy="5580063"/>
          </a:xfrm>
        </p:spPr>
        <p:txBody>
          <a:bodyPr vert="eaVert"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38DB0-10F3-D347-B685-4CD6F1ADC59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3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488476" y="116613"/>
            <a:ext cx="8560626" cy="60441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50950" y="43322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50951" y="5287557"/>
            <a:ext cx="7435850" cy="873059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1ADFE65-A7F4-C34F-A51E-860F77DCD3B7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849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15888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30B48-8915-8D49-977A-8AFB854C2D0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381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koinen_valilehti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16612"/>
            <a:ext cx="8570976" cy="604723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tx2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30B48-8915-8D49-977A-8AFB854C2D0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587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19063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74B9F-A4BD-1147-AC44-941B6A0F5D01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74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04775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rgbClr val="274F8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5F7F9-E527-0049-B062-CDDB23A04B2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11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19063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rgbClr val="274F8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1E30-CE10-1B4E-A87B-DAB345647B5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925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valilehti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4775"/>
            <a:ext cx="8566150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250950" y="3648344"/>
            <a:ext cx="7435850" cy="1204967"/>
          </a:xfrm>
        </p:spPr>
        <p:txBody>
          <a:bodyPr/>
          <a:lstStyle>
            <a:lvl1pPr algn="r">
              <a:defRPr cap="all">
                <a:solidFill>
                  <a:srgbClr val="274F8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250951" y="4603657"/>
            <a:ext cx="7435850" cy="154630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0EEAF-D870-A34C-9B0B-269BFF8B536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95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err="1" smtClean="0"/>
              <a:t>Second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err="1" smtClean="0"/>
              <a:t>Third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26.2.2015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D7741-B06C-B04F-8C88-470F416AEC5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31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alapalkki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284913"/>
            <a:ext cx="85661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3100" y="115888"/>
            <a:ext cx="80137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3100" y="1600200"/>
            <a:ext cx="80137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738" y="6362700"/>
            <a:ext cx="865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r>
              <a:rPr lang="fi-FI" smtClean="0"/>
              <a:t>26.2.2015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0238" y="6367463"/>
            <a:ext cx="2897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sv-SE" smtClean="0"/>
              <a:t>Samtilga siffror i detta meddelande är preliminära och har inte reviderats.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0413" y="6356350"/>
            <a:ext cx="577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/>
                <a:cs typeface="Arial"/>
              </a:defRPr>
            </a:lvl1pPr>
          </a:lstStyle>
          <a:p>
            <a:fld id="{B67793FC-921A-084F-BBAF-D80858192E9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132196" y="114300"/>
            <a:ext cx="195263" cy="1509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132196" y="1612900"/>
            <a:ext cx="195263" cy="1509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132196" y="3109913"/>
            <a:ext cx="195263" cy="1509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32196" y="4594225"/>
            <a:ext cx="195263" cy="15097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6" r:id="rId3"/>
    <p:sldLayoutId id="2147483691" r:id="rId4"/>
    <p:sldLayoutId id="2147483687" r:id="rId5"/>
    <p:sldLayoutId id="2147483688" r:id="rId6"/>
    <p:sldLayoutId id="2147483689" r:id="rId7"/>
    <p:sldLayoutId id="2147483690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charset="0"/>
          <a:ea typeface="ＭＳ Ｐゴシック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Arial"/>
          <a:ea typeface="Geneva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0950" y="3657600"/>
            <a:ext cx="7435850" cy="1206500"/>
          </a:xfrm>
        </p:spPr>
        <p:txBody>
          <a:bodyPr>
            <a:normAutofit/>
          </a:bodyPr>
          <a:lstStyle/>
          <a:p>
            <a:r>
              <a:rPr lang="fi-FI" cap="none" dirty="0" smtClean="0"/>
              <a:t>STATENS PENSIONSFOND (VER)</a:t>
            </a:r>
            <a:endParaRPr lang="fi-FI" cap="none" dirty="0"/>
          </a:p>
        </p:txBody>
      </p:sp>
      <p:sp>
        <p:nvSpPr>
          <p:cNvPr id="24579" name="Subtitle 4"/>
          <p:cNvSpPr>
            <a:spLocks noGrp="1"/>
          </p:cNvSpPr>
          <p:nvPr>
            <p:ph type="subTitle" idx="1"/>
          </p:nvPr>
        </p:nvSpPr>
        <p:spPr>
          <a:xfrm>
            <a:off x="1250950" y="4618038"/>
            <a:ext cx="7435850" cy="1541462"/>
          </a:xfrm>
        </p:spPr>
        <p:txBody>
          <a:bodyPr/>
          <a:lstStyle/>
          <a:p>
            <a:r>
              <a:rPr lang="fi-FI" dirty="0" err="1" smtClean="0"/>
              <a:t>Bokslutspresentationen</a:t>
            </a:r>
            <a:r>
              <a:rPr lang="fi-FI" dirty="0" smtClean="0"/>
              <a:t> 26.2.2015</a:t>
            </a:r>
            <a:endParaRPr lang="fi-FI" dirty="0"/>
          </a:p>
        </p:txBody>
      </p:sp>
      <p:sp>
        <p:nvSpPr>
          <p:cNvPr id="24580" name="Slide Number Placeholder 1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Geneva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2pPr>
            <a:lvl3pPr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3pPr>
            <a:lvl4pPr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4pPr>
            <a:lvl5pPr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Geneva" charset="0"/>
                <a:cs typeface="Geneva" charset="0"/>
              </a:defRPr>
            </a:lvl9pPr>
          </a:lstStyle>
          <a:p>
            <a:fld id="{D357D7FF-CFE5-454D-A5DD-1958F78B25FE}" type="slidenum">
              <a:rPr lang="fi-FI"/>
              <a:pPr/>
              <a:t>1</a:t>
            </a:fld>
            <a:endParaRPr lang="fi-FI"/>
          </a:p>
        </p:txBody>
      </p:sp>
      <p:pic>
        <p:nvPicPr>
          <p:cNvPr id="24581" name="Picture Placeholder 13" descr="kuvitus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" b="-37"/>
          <a:stretch>
            <a:fillRect/>
          </a:stretch>
        </p:blipFill>
        <p:spPr>
          <a:xfrm>
            <a:off x="500063" y="115888"/>
            <a:ext cx="8537575" cy="301466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200" dirty="0" smtClean="0"/>
              <a:t>5-års </a:t>
            </a:r>
            <a:r>
              <a:rPr lang="fi-FI" sz="3200" dirty="0" err="1" smtClean="0"/>
              <a:t>avkastning</a:t>
            </a:r>
            <a:r>
              <a:rPr lang="fi-FI" sz="3200" dirty="0" smtClean="0"/>
              <a:t>, %</a:t>
            </a:r>
            <a:endParaRPr lang="fi-FI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29891775"/>
              </p:ext>
            </p:extLst>
          </p:nvPr>
        </p:nvGraphicFramePr>
        <p:xfrm>
          <a:off x="1523999" y="1397000"/>
          <a:ext cx="672285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5517232"/>
            <a:ext cx="61606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 smtClean="0"/>
              <a:t>Avkastningarna</a:t>
            </a:r>
            <a:r>
              <a:rPr lang="fi-FI" sz="1000" dirty="0" smtClean="0"/>
              <a:t> </a:t>
            </a:r>
            <a:r>
              <a:rPr lang="fi-FI" sz="1000" dirty="0" err="1" smtClean="0"/>
              <a:t>under</a:t>
            </a:r>
            <a:r>
              <a:rPr lang="fi-FI" sz="1000" dirty="0" smtClean="0"/>
              <a:t> </a:t>
            </a:r>
            <a:r>
              <a:rPr lang="fi-FI" sz="1000" dirty="0" err="1" smtClean="0"/>
              <a:t>den</a:t>
            </a:r>
            <a:r>
              <a:rPr lang="fi-FI" sz="1000" dirty="0" smtClean="0"/>
              <a:t> </a:t>
            </a:r>
            <a:r>
              <a:rPr lang="fi-FI" sz="1000" dirty="0" err="1" smtClean="0"/>
              <a:t>senaste</a:t>
            </a:r>
            <a:r>
              <a:rPr lang="fi-FI" sz="1000" dirty="0" smtClean="0"/>
              <a:t> 5-års </a:t>
            </a:r>
            <a:r>
              <a:rPr lang="fi-FI" sz="1000" dirty="0" err="1" smtClean="0"/>
              <a:t>perioden</a:t>
            </a:r>
            <a:r>
              <a:rPr lang="fi-FI" sz="1000" dirty="0" smtClean="0"/>
              <a:t> </a:t>
            </a:r>
            <a:r>
              <a:rPr lang="fi-FI" sz="1000" dirty="0" err="1" smtClean="0"/>
              <a:t>är</a:t>
            </a:r>
            <a:r>
              <a:rPr lang="fi-FI" sz="1000" dirty="0" smtClean="0"/>
              <a:t> </a:t>
            </a:r>
            <a:r>
              <a:rPr lang="fi-FI" sz="1000" dirty="0" err="1" smtClean="0"/>
              <a:t>beräknade</a:t>
            </a:r>
            <a:r>
              <a:rPr lang="fi-FI" sz="1000" dirty="0" smtClean="0"/>
              <a:t> </a:t>
            </a:r>
            <a:r>
              <a:rPr lang="fi-FI" sz="1000" dirty="0" err="1" smtClean="0"/>
              <a:t>efter</a:t>
            </a:r>
            <a:r>
              <a:rPr lang="fi-FI" sz="1000" dirty="0" smtClean="0"/>
              <a:t> </a:t>
            </a:r>
            <a:r>
              <a:rPr lang="fi-FI" sz="1000" dirty="0" err="1" smtClean="0"/>
              <a:t>placeringsverksamhetens</a:t>
            </a:r>
            <a:r>
              <a:rPr lang="fi-FI" sz="1000" dirty="0" smtClean="0"/>
              <a:t> </a:t>
            </a:r>
            <a:r>
              <a:rPr lang="fi-FI" sz="1000" dirty="0" err="1" smtClean="0"/>
              <a:t>utgifter</a:t>
            </a:r>
            <a:r>
              <a:rPr lang="fi-FI" sz="1000" dirty="0" smtClean="0"/>
              <a:t>.</a:t>
            </a:r>
          </a:p>
          <a:p>
            <a:r>
              <a:rPr lang="fi-FI" sz="1000" dirty="0" smtClean="0"/>
              <a:t>Det </a:t>
            </a:r>
            <a:r>
              <a:rPr lang="fi-FI" sz="1000" dirty="0" err="1" smtClean="0"/>
              <a:t>geometriska</a:t>
            </a:r>
            <a:r>
              <a:rPr lang="fi-FI" sz="1000" dirty="0" smtClean="0"/>
              <a:t> </a:t>
            </a:r>
            <a:r>
              <a:rPr lang="fi-FI" sz="1000" dirty="0" err="1" smtClean="0"/>
              <a:t>medeltalet</a:t>
            </a:r>
            <a:r>
              <a:rPr lang="fi-FI" sz="1000" dirty="0" smtClean="0"/>
              <a:t> för </a:t>
            </a:r>
            <a:r>
              <a:rPr lang="fi-FI" sz="1000" dirty="0" err="1" smtClean="0"/>
              <a:t>VER:s</a:t>
            </a:r>
            <a:r>
              <a:rPr lang="fi-FI" sz="1000" dirty="0" smtClean="0"/>
              <a:t> </a:t>
            </a:r>
            <a:r>
              <a:rPr lang="fi-FI" sz="1000" dirty="0" err="1" smtClean="0"/>
              <a:t>avkastning</a:t>
            </a:r>
            <a:r>
              <a:rPr lang="fi-FI" sz="1000" dirty="0" smtClean="0"/>
              <a:t> de 5 </a:t>
            </a:r>
            <a:r>
              <a:rPr lang="fi-FI" sz="1000" dirty="0" err="1" smtClean="0"/>
              <a:t>senaste</a:t>
            </a:r>
            <a:r>
              <a:rPr lang="fi-FI" sz="1000" dirty="0" smtClean="0"/>
              <a:t> </a:t>
            </a:r>
            <a:r>
              <a:rPr lang="fi-FI" sz="1000" dirty="0" err="1" smtClean="0"/>
              <a:t>åren</a:t>
            </a:r>
            <a:r>
              <a:rPr lang="fi-FI" sz="1000" dirty="0" smtClean="0"/>
              <a:t> </a:t>
            </a:r>
            <a:r>
              <a:rPr lang="fi-FI" sz="1000" dirty="0" err="1" smtClean="0"/>
              <a:t>var</a:t>
            </a:r>
            <a:r>
              <a:rPr lang="fi-FI" sz="1000" dirty="0" smtClean="0"/>
              <a:t> 6,8 </a:t>
            </a:r>
            <a:r>
              <a:rPr lang="fi-FI" sz="1000" dirty="0" err="1" smtClean="0"/>
              <a:t>procent</a:t>
            </a:r>
            <a:endParaRPr lang="fi-FI" sz="1000" dirty="0" smtClean="0"/>
          </a:p>
          <a:p>
            <a:r>
              <a:rPr lang="fi-FI" sz="1000" dirty="0" smtClean="0"/>
              <a:t> </a:t>
            </a:r>
            <a:r>
              <a:rPr lang="fi-FI" sz="1000" dirty="0" err="1" smtClean="0"/>
              <a:t>och</a:t>
            </a:r>
            <a:r>
              <a:rPr lang="fi-FI" sz="1000" dirty="0" smtClean="0"/>
              <a:t> </a:t>
            </a:r>
            <a:r>
              <a:rPr lang="fi-FI" sz="1000" dirty="0" err="1" smtClean="0"/>
              <a:t>motsvarande</a:t>
            </a:r>
            <a:r>
              <a:rPr lang="fi-FI" sz="1000" dirty="0" smtClean="0"/>
              <a:t> </a:t>
            </a:r>
            <a:r>
              <a:rPr lang="fi-FI" sz="1000" dirty="0" err="1" smtClean="0"/>
              <a:t>avkastning</a:t>
            </a:r>
            <a:r>
              <a:rPr lang="fi-FI" sz="1000" dirty="0" smtClean="0"/>
              <a:t> för </a:t>
            </a:r>
            <a:r>
              <a:rPr lang="fi-FI" sz="1000" dirty="0" err="1" smtClean="0"/>
              <a:t>den</a:t>
            </a:r>
            <a:r>
              <a:rPr lang="fi-FI" sz="1000" dirty="0" smtClean="0"/>
              <a:t> </a:t>
            </a:r>
            <a:r>
              <a:rPr lang="fi-FI" sz="1000" dirty="0" err="1" smtClean="0"/>
              <a:t>senaste</a:t>
            </a:r>
            <a:r>
              <a:rPr lang="fi-FI" sz="1000" dirty="0" smtClean="0"/>
              <a:t> 10-års </a:t>
            </a:r>
            <a:r>
              <a:rPr lang="fi-FI" sz="1000" dirty="0" err="1" smtClean="0"/>
              <a:t>perioden</a:t>
            </a:r>
            <a:r>
              <a:rPr lang="fi-FI" sz="1000" dirty="0" smtClean="0"/>
              <a:t> </a:t>
            </a:r>
            <a:r>
              <a:rPr lang="fi-FI" sz="1000" dirty="0" err="1" smtClean="0"/>
              <a:t>var</a:t>
            </a:r>
            <a:r>
              <a:rPr lang="fi-FI" sz="1000" dirty="0" smtClean="0"/>
              <a:t> 5,5 </a:t>
            </a:r>
            <a:r>
              <a:rPr lang="fi-FI" sz="1000" dirty="0" err="1" smtClean="0"/>
              <a:t>procent</a:t>
            </a:r>
            <a:endParaRPr lang="fi-FI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62880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11,3 %</a:t>
            </a:r>
            <a:endParaRPr lang="fi-FI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83344" y="2769895"/>
            <a:ext cx="540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6,4 %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2583" y="2492896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7,8 %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403F-8EDE-EE4A-BBE6-1DEE127E8BF8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861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Nyckeltal</a:t>
            </a:r>
            <a:r>
              <a:rPr lang="fi-FI" dirty="0" smtClean="0"/>
              <a:t> </a:t>
            </a:r>
            <a:r>
              <a:rPr lang="fi-FI" dirty="0" smtClean="0"/>
              <a:t>2013-2014</a:t>
            </a:r>
            <a:endParaRPr lang="en-GB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890141"/>
              </p:ext>
            </p:extLst>
          </p:nvPr>
        </p:nvGraphicFramePr>
        <p:xfrm>
          <a:off x="684212" y="1628775"/>
          <a:ext cx="782662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194"/>
                <a:gridCol w="1420427"/>
                <a:gridCol w="1168999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/>
                        <a:t> 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2013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2014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Intäkter</a:t>
                      </a:r>
                      <a:r>
                        <a:rPr lang="fi-FI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från</a:t>
                      </a:r>
                      <a:r>
                        <a:rPr lang="fi-FI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pensionsavgifter</a:t>
                      </a:r>
                      <a:r>
                        <a:rPr lang="fi-FI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i-FI" sz="1400" b="0" i="0" u="none" strike="noStrike" kern="1200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miljoner</a:t>
                      </a:r>
                      <a:r>
                        <a:rPr lang="fi-FI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euro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/>
                        <a:t>1 </a:t>
                      </a:r>
                      <a:r>
                        <a:rPr lang="fi-FI" sz="1400" u="none" strike="noStrike" dirty="0" smtClean="0"/>
                        <a:t>634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1 712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 smtClean="0"/>
                        <a:t>Nettoavgiftsintäkter</a:t>
                      </a:r>
                      <a:r>
                        <a:rPr lang="fi-FI" sz="1400" u="none" strike="noStrike" dirty="0" smtClean="0"/>
                        <a:t>,</a:t>
                      </a:r>
                      <a:r>
                        <a:rPr lang="fi-FI" sz="1400" u="none" strike="noStrike" baseline="0" dirty="0" smtClean="0"/>
                        <a:t> </a:t>
                      </a:r>
                      <a:r>
                        <a:rPr lang="fi-FI" sz="1400" u="none" strike="noStrike" baseline="0" dirty="0" err="1" smtClean="0"/>
                        <a:t>miljoner</a:t>
                      </a:r>
                      <a:r>
                        <a:rPr lang="fi-FI" sz="1400" u="none" strike="noStrike" baseline="0" dirty="0" smtClean="0"/>
                        <a:t> euro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-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45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-16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 smtClean="0"/>
                        <a:t>Överföring</a:t>
                      </a:r>
                      <a:r>
                        <a:rPr lang="fi-FI" sz="1400" u="none" strike="noStrike" dirty="0" smtClean="0"/>
                        <a:t> </a:t>
                      </a:r>
                      <a:r>
                        <a:rPr lang="fi-FI" sz="1400" u="none" strike="noStrike" dirty="0" err="1" smtClean="0"/>
                        <a:t>till</a:t>
                      </a:r>
                      <a:r>
                        <a:rPr lang="fi-FI" sz="1400" u="none" strike="noStrike" dirty="0" smtClean="0"/>
                        <a:t> </a:t>
                      </a:r>
                      <a:r>
                        <a:rPr lang="fi-FI" sz="1400" u="none" strike="noStrike" dirty="0" err="1" smtClean="0"/>
                        <a:t>statsbudgeten</a:t>
                      </a:r>
                      <a:r>
                        <a:rPr lang="fi-FI" sz="1400" u="none" strike="noStrike" dirty="0" smtClean="0"/>
                        <a:t>,</a:t>
                      </a:r>
                      <a:r>
                        <a:rPr lang="fi-FI" sz="1400" u="none" strike="noStrike" baseline="0" dirty="0" smtClean="0"/>
                        <a:t> </a:t>
                      </a:r>
                      <a:r>
                        <a:rPr lang="fi-FI" sz="1400" u="none" strike="noStrike" baseline="0" dirty="0" err="1" smtClean="0"/>
                        <a:t>miljoner</a:t>
                      </a:r>
                      <a:r>
                        <a:rPr lang="fi-FI" sz="1400" u="none" strike="noStrike" baseline="0" dirty="0" smtClean="0"/>
                        <a:t> euro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/>
                        <a:t>1 </a:t>
                      </a:r>
                      <a:r>
                        <a:rPr lang="fi-FI" sz="1400" u="none" strike="noStrike" dirty="0" smtClean="0"/>
                        <a:t>678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1 728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 smtClean="0"/>
                        <a:t>Balansomslutning</a:t>
                      </a:r>
                      <a:r>
                        <a:rPr lang="fi-FI" sz="1400" u="none" strike="noStrike" dirty="0" smtClean="0"/>
                        <a:t>, </a:t>
                      </a:r>
                      <a:r>
                        <a:rPr lang="fi-FI" sz="1400" u="none" strike="noStrike" dirty="0" err="1" smtClean="0"/>
                        <a:t>miljoner</a:t>
                      </a:r>
                      <a:r>
                        <a:rPr lang="fi-FI" sz="1400" u="none" strike="noStrike" dirty="0" smtClean="0"/>
                        <a:t> euro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14</a:t>
                      </a:r>
                      <a:r>
                        <a:rPr lang="fi-FI" sz="1400" u="none" strike="noStrike" baseline="0" dirty="0" smtClean="0"/>
                        <a:t> 321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715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 smtClean="0"/>
                        <a:t>Pensionsansvarsskuld</a:t>
                      </a:r>
                      <a:r>
                        <a:rPr lang="fi-FI" sz="1400" u="none" strike="noStrike" dirty="0" smtClean="0"/>
                        <a:t>, </a:t>
                      </a:r>
                      <a:r>
                        <a:rPr lang="fi-FI" sz="1400" u="none" strike="noStrike" dirty="0" err="1" smtClean="0"/>
                        <a:t>miljoner</a:t>
                      </a:r>
                      <a:r>
                        <a:rPr lang="fi-FI" sz="1400" u="none" strike="noStrike" dirty="0" smtClean="0"/>
                        <a:t> euro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94 000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95</a:t>
                      </a:r>
                      <a:r>
                        <a:rPr lang="fi-FI" sz="14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400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 smtClean="0"/>
                        <a:t>Fonderingsgrad</a:t>
                      </a:r>
                      <a:r>
                        <a:rPr lang="fi-FI" sz="1400" u="none" strike="noStrike" dirty="0" smtClean="0"/>
                        <a:t> % *)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17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 err="1" smtClean="0"/>
                        <a:t>Antal</a:t>
                      </a:r>
                      <a:r>
                        <a:rPr lang="fi-FI" sz="1400" u="none" strike="noStrike" dirty="0" smtClean="0"/>
                        <a:t> </a:t>
                      </a:r>
                      <a:r>
                        <a:rPr lang="fi-FI" sz="1400" u="none" strike="noStrike" dirty="0" err="1" smtClean="0"/>
                        <a:t>anstälda</a:t>
                      </a:r>
                      <a:endParaRPr lang="fi-FI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22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23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4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Placeringsverksamhetens</a:t>
                      </a:r>
                      <a:r>
                        <a:rPr lang="fi-FI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kostnader</a:t>
                      </a:r>
                      <a:r>
                        <a:rPr lang="fi-FI" sz="140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(% av </a:t>
                      </a:r>
                      <a:r>
                        <a:rPr lang="fi-FI" sz="140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genomsnittlig</a:t>
                      </a:r>
                      <a:r>
                        <a:rPr lang="fi-FI" sz="140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kapital</a:t>
                      </a:r>
                      <a:r>
                        <a:rPr lang="fi-FI" sz="140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i-FI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0,04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400" u="none" strike="noStrike" dirty="0" smtClean="0"/>
                        <a:t>0,04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72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4F54-2E26-4121-B2B3-906AD2952BD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4213" y="5373216"/>
            <a:ext cx="2619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*)</a:t>
            </a:r>
            <a:r>
              <a:rPr lang="fi-FI" sz="1200" dirty="0" err="1"/>
              <a:t>Placeringar/pensionsansvarsskuld</a:t>
            </a:r>
            <a:endParaRPr lang="fi-FI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8081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VER:s</a:t>
            </a:r>
            <a:r>
              <a:rPr lang="fi-FI" dirty="0" smtClean="0"/>
              <a:t> </a:t>
            </a:r>
            <a:r>
              <a:rPr lang="fi-FI" dirty="0" err="1" smtClean="0"/>
              <a:t>nettoavgiftsintäkter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12</a:t>
            </a:fld>
            <a:endParaRPr lang="fi-FI"/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295533113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8610" y="2131817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 smtClean="0"/>
              <a:t>Miljoner</a:t>
            </a:r>
            <a:r>
              <a:rPr lang="fi-FI" sz="1000" dirty="0" smtClean="0"/>
              <a:t> euro</a:t>
            </a:r>
            <a:endParaRPr lang="fi-FI" sz="1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833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373" y="115888"/>
            <a:ext cx="8549890" cy="1301750"/>
          </a:xfrm>
        </p:spPr>
        <p:txBody>
          <a:bodyPr/>
          <a:lstStyle/>
          <a:p>
            <a:pPr algn="ctr"/>
            <a:r>
              <a:rPr lang="fi-FI" sz="3200" dirty="0" err="1" smtClean="0"/>
              <a:t>VER:s</a:t>
            </a:r>
            <a:r>
              <a:rPr lang="fi-FI" sz="3200" dirty="0" smtClean="0"/>
              <a:t> </a:t>
            </a:r>
            <a:r>
              <a:rPr lang="fi-FI" sz="3200" dirty="0" err="1" smtClean="0"/>
              <a:t>p</a:t>
            </a:r>
            <a:r>
              <a:rPr lang="fi-FI" sz="3200" dirty="0" err="1" smtClean="0"/>
              <a:t>ensionsansvarsskulden</a:t>
            </a:r>
            <a:r>
              <a:rPr lang="fi-FI" sz="3200" dirty="0" smtClean="0"/>
              <a:t> </a:t>
            </a:r>
            <a:r>
              <a:rPr lang="fi-FI" sz="3200" dirty="0" err="1" smtClean="0"/>
              <a:t>och</a:t>
            </a:r>
            <a:r>
              <a:rPr lang="fi-FI" sz="3200" dirty="0" smtClean="0"/>
              <a:t> </a:t>
            </a:r>
            <a:r>
              <a:rPr lang="fi-FI" sz="3200" dirty="0" err="1" smtClean="0"/>
              <a:t>fonderingsgraden</a:t>
            </a:r>
            <a:endParaRPr lang="fi-FI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61711"/>
              </p:ext>
            </p:extLst>
          </p:nvPr>
        </p:nvGraphicFramePr>
        <p:xfrm>
          <a:off x="1145219" y="1287262"/>
          <a:ext cx="7144706" cy="442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084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3000" dirty="0" err="1" smtClean="0"/>
              <a:t>VER:s</a:t>
            </a:r>
            <a:r>
              <a:rPr lang="fi-FI" sz="3000" dirty="0" smtClean="0"/>
              <a:t> </a:t>
            </a:r>
            <a:r>
              <a:rPr lang="fi-FI" sz="3000" dirty="0" err="1" smtClean="0"/>
              <a:t>intäkter</a:t>
            </a:r>
            <a:r>
              <a:rPr lang="fi-FI" sz="3000" dirty="0" smtClean="0"/>
              <a:t> </a:t>
            </a:r>
            <a:r>
              <a:rPr lang="fi-FI" sz="3000" dirty="0" err="1" smtClean="0"/>
              <a:t>från</a:t>
            </a:r>
            <a:r>
              <a:rPr lang="fi-FI" sz="3000" dirty="0" smtClean="0"/>
              <a:t> </a:t>
            </a:r>
            <a:r>
              <a:rPr lang="fi-FI" sz="3000" dirty="0" err="1" smtClean="0"/>
              <a:t>pensionsavgifter</a:t>
            </a:r>
            <a:r>
              <a:rPr lang="fi-FI" sz="3000" dirty="0" smtClean="0"/>
              <a:t> </a:t>
            </a:r>
            <a:r>
              <a:rPr lang="fi-FI" sz="3000" dirty="0" err="1" smtClean="0"/>
              <a:t>och</a:t>
            </a:r>
            <a:r>
              <a:rPr lang="fi-FI" sz="3000" dirty="0" smtClean="0"/>
              <a:t> </a:t>
            </a:r>
            <a:r>
              <a:rPr lang="fi-FI" sz="3000" dirty="0" err="1" smtClean="0"/>
              <a:t>statens</a:t>
            </a:r>
            <a:r>
              <a:rPr lang="fi-FI" sz="3000" dirty="0" smtClean="0"/>
              <a:t> </a:t>
            </a:r>
            <a:r>
              <a:rPr lang="fi-FI" sz="3000" dirty="0" err="1" smtClean="0"/>
              <a:t>pensionsutgifter</a:t>
            </a:r>
            <a:endParaRPr lang="fi-FI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317153"/>
              </p:ext>
            </p:extLst>
          </p:nvPr>
        </p:nvGraphicFramePr>
        <p:xfrm>
          <a:off x="1020933" y="1417638"/>
          <a:ext cx="7013358" cy="377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4081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144" y="353568"/>
            <a:ext cx="8280400" cy="1143000"/>
          </a:xfrm>
        </p:spPr>
        <p:txBody>
          <a:bodyPr/>
          <a:lstStyle/>
          <a:p>
            <a:pPr algn="ctr"/>
            <a:r>
              <a:rPr lang="fi-FI" dirty="0" err="1" smtClean="0"/>
              <a:t>Året</a:t>
            </a:r>
            <a:r>
              <a:rPr lang="fi-FI" dirty="0" smtClean="0"/>
              <a:t> 2014 i </a:t>
            </a:r>
            <a:r>
              <a:rPr lang="fi-FI" dirty="0" err="1" smtClean="0"/>
              <a:t>korthet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34998"/>
            <a:ext cx="8493576" cy="5102313"/>
          </a:xfrm>
          <a:ln>
            <a:solidFill>
              <a:srgbClr val="274F8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fi-FI" sz="1600" dirty="0" smtClean="0">
              <a:solidFill>
                <a:schemeClr val="tx1"/>
              </a:solidFill>
            </a:endParaRPr>
          </a:p>
          <a:p>
            <a:pPr lvl="0"/>
            <a:r>
              <a:rPr lang="fi-FI" sz="1800" dirty="0" err="1" smtClean="0">
                <a:solidFill>
                  <a:schemeClr val="tx1"/>
                </a:solidFill>
              </a:rPr>
              <a:t>Placeringarnas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avkastning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var</a:t>
            </a:r>
            <a:r>
              <a:rPr lang="fi-FI" sz="1800" dirty="0" smtClean="0">
                <a:solidFill>
                  <a:schemeClr val="tx1"/>
                </a:solidFill>
              </a:rPr>
              <a:t> 7,8 </a:t>
            </a:r>
            <a:r>
              <a:rPr lang="fi-FI" sz="1800" dirty="0" err="1" smtClean="0">
                <a:solidFill>
                  <a:schemeClr val="tx1"/>
                </a:solidFill>
              </a:rPr>
              <a:t>procent</a:t>
            </a:r>
            <a:r>
              <a:rPr lang="fi-FI" sz="1800" dirty="0" smtClean="0">
                <a:solidFill>
                  <a:schemeClr val="tx1"/>
                </a:solidFill>
              </a:rPr>
              <a:t> (6,4 </a:t>
            </a:r>
            <a:r>
              <a:rPr lang="fi-FI" sz="1800" dirty="0" err="1" smtClean="0">
                <a:solidFill>
                  <a:schemeClr val="tx1"/>
                </a:solidFill>
              </a:rPr>
              <a:t>procent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under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år</a:t>
            </a:r>
            <a:r>
              <a:rPr lang="fi-FI" sz="1800" dirty="0" smtClean="0">
                <a:solidFill>
                  <a:schemeClr val="tx1"/>
                </a:solidFill>
              </a:rPr>
              <a:t> 2013)</a:t>
            </a:r>
          </a:p>
          <a:p>
            <a:pPr lvl="0"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pPr lvl="0"/>
            <a:r>
              <a:rPr lang="fi-FI" sz="1800" dirty="0" err="1" smtClean="0">
                <a:solidFill>
                  <a:schemeClr val="tx1"/>
                </a:solidFill>
              </a:rPr>
              <a:t>Placeringarnas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marknadsvärde</a:t>
            </a:r>
            <a:r>
              <a:rPr lang="fi-FI" sz="1800" dirty="0" smtClean="0">
                <a:solidFill>
                  <a:schemeClr val="tx1"/>
                </a:solidFill>
              </a:rPr>
              <a:t> 17,6  </a:t>
            </a:r>
            <a:r>
              <a:rPr lang="fi-FI" sz="1800" dirty="0" err="1" smtClean="0">
                <a:solidFill>
                  <a:schemeClr val="tx1"/>
                </a:solidFill>
              </a:rPr>
              <a:t>miljarder</a:t>
            </a:r>
            <a:r>
              <a:rPr lang="fi-FI" sz="1800" dirty="0" smtClean="0">
                <a:solidFill>
                  <a:schemeClr val="tx1"/>
                </a:solidFill>
              </a:rPr>
              <a:t> euro (16,3 </a:t>
            </a:r>
            <a:r>
              <a:rPr lang="fi-FI" sz="1800" dirty="0" err="1" smtClean="0">
                <a:solidFill>
                  <a:schemeClr val="tx1"/>
                </a:solidFill>
              </a:rPr>
              <a:t>miljarder</a:t>
            </a:r>
            <a:r>
              <a:rPr lang="fi-FI" sz="1800" dirty="0" smtClean="0">
                <a:solidFill>
                  <a:schemeClr val="tx1"/>
                </a:solidFill>
              </a:rPr>
              <a:t> euro </a:t>
            </a:r>
            <a:r>
              <a:rPr lang="fi-FI" sz="1800" dirty="0" err="1" smtClean="0">
                <a:solidFill>
                  <a:schemeClr val="tx1"/>
                </a:solidFill>
              </a:rPr>
              <a:t>den</a:t>
            </a:r>
            <a:r>
              <a:rPr lang="fi-FI" sz="1800" dirty="0" smtClean="0">
                <a:solidFill>
                  <a:schemeClr val="tx1"/>
                </a:solidFill>
              </a:rPr>
              <a:t> 31 </a:t>
            </a:r>
            <a:r>
              <a:rPr lang="fi-FI" sz="1800" dirty="0" err="1" smtClean="0">
                <a:solidFill>
                  <a:schemeClr val="tx1"/>
                </a:solidFill>
              </a:rPr>
              <a:t>december</a:t>
            </a:r>
            <a:r>
              <a:rPr lang="fi-FI" sz="1800" dirty="0" smtClean="0">
                <a:solidFill>
                  <a:schemeClr val="tx1"/>
                </a:solidFill>
              </a:rPr>
              <a:t> 2013)</a:t>
            </a:r>
          </a:p>
          <a:p>
            <a:pPr lvl="0"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r>
              <a:rPr lang="fi-FI" sz="1800" dirty="0" err="1" smtClean="0">
                <a:solidFill>
                  <a:schemeClr val="tx1"/>
                </a:solidFill>
              </a:rPr>
              <a:t>Ränteplaceringarnas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andel</a:t>
            </a:r>
            <a:r>
              <a:rPr lang="fi-FI" sz="1800" dirty="0" smtClean="0">
                <a:solidFill>
                  <a:schemeClr val="tx1"/>
                </a:solidFill>
              </a:rPr>
              <a:t> av </a:t>
            </a:r>
            <a:r>
              <a:rPr lang="fi-FI" sz="1800" dirty="0" err="1" smtClean="0">
                <a:solidFill>
                  <a:schemeClr val="tx1"/>
                </a:solidFill>
              </a:rPr>
              <a:t>portföljen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var</a:t>
            </a:r>
            <a:r>
              <a:rPr lang="fi-FI" sz="1800" dirty="0" smtClean="0">
                <a:solidFill>
                  <a:schemeClr val="tx1"/>
                </a:solidFill>
              </a:rPr>
              <a:t> 50,4 (51,6) </a:t>
            </a:r>
            <a:r>
              <a:rPr lang="fi-FI" sz="1800" dirty="0" err="1" smtClean="0">
                <a:solidFill>
                  <a:schemeClr val="tx1"/>
                </a:solidFill>
              </a:rPr>
              <a:t>procent</a:t>
            </a:r>
            <a:r>
              <a:rPr lang="fi-FI" sz="1800" dirty="0" smtClean="0">
                <a:solidFill>
                  <a:schemeClr val="tx1"/>
                </a:solidFill>
              </a:rPr>
              <a:t>, </a:t>
            </a:r>
            <a:r>
              <a:rPr lang="fi-FI" sz="1800" dirty="0" err="1" smtClean="0">
                <a:solidFill>
                  <a:schemeClr val="tx1"/>
                </a:solidFill>
              </a:rPr>
              <a:t>noterade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aktiernas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andel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var</a:t>
            </a:r>
            <a:r>
              <a:rPr lang="fi-FI" sz="1800" dirty="0" smtClean="0">
                <a:solidFill>
                  <a:schemeClr val="tx1"/>
                </a:solidFill>
              </a:rPr>
              <a:t> 39,5 (39,9) </a:t>
            </a:r>
            <a:r>
              <a:rPr lang="fi-FI" sz="1800" dirty="0" err="1" smtClean="0">
                <a:solidFill>
                  <a:schemeClr val="tx1"/>
                </a:solidFill>
              </a:rPr>
              <a:t>procent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och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övriga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placeringarnas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andel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var</a:t>
            </a:r>
            <a:r>
              <a:rPr lang="fi-FI" sz="1800" dirty="0" smtClean="0">
                <a:solidFill>
                  <a:schemeClr val="tx1"/>
                </a:solidFill>
              </a:rPr>
              <a:t> 10,1 (8,5) </a:t>
            </a:r>
            <a:r>
              <a:rPr lang="fi-FI" sz="1800" dirty="0" err="1" smtClean="0">
                <a:solidFill>
                  <a:schemeClr val="tx1"/>
                </a:solidFill>
              </a:rPr>
              <a:t>procent</a:t>
            </a:r>
            <a:r>
              <a:rPr lang="fi-FI" sz="18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endParaRPr lang="fi-FI" sz="1800" dirty="0" smtClean="0">
              <a:solidFill>
                <a:schemeClr val="tx1"/>
              </a:solidFill>
            </a:endParaRPr>
          </a:p>
          <a:p>
            <a:pPr lvl="0"/>
            <a:r>
              <a:rPr lang="fi-FI" sz="1800" dirty="0" err="1" smtClean="0">
                <a:solidFill>
                  <a:schemeClr val="tx1"/>
                </a:solidFill>
              </a:rPr>
              <a:t>Ränteplaceringarnas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avkastning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var</a:t>
            </a:r>
            <a:r>
              <a:rPr lang="fi-FI" sz="1800" dirty="0" smtClean="0">
                <a:solidFill>
                  <a:schemeClr val="tx1"/>
                </a:solidFill>
              </a:rPr>
              <a:t> 4,9 (-1,6 </a:t>
            </a:r>
            <a:r>
              <a:rPr lang="fi-FI" sz="1800" dirty="0" err="1" smtClean="0">
                <a:solidFill>
                  <a:schemeClr val="tx1"/>
                </a:solidFill>
              </a:rPr>
              <a:t>procent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under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år</a:t>
            </a:r>
            <a:r>
              <a:rPr lang="fi-FI" sz="1800" dirty="0" smtClean="0">
                <a:solidFill>
                  <a:schemeClr val="tx1"/>
                </a:solidFill>
              </a:rPr>
              <a:t> 2013), </a:t>
            </a:r>
            <a:r>
              <a:rPr lang="fi-FI" sz="1800" dirty="0" err="1" smtClean="0">
                <a:solidFill>
                  <a:schemeClr val="tx1"/>
                </a:solidFill>
              </a:rPr>
              <a:t>noterade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aktieplaceringarnas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avkastning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var</a:t>
            </a:r>
            <a:r>
              <a:rPr lang="fi-FI" sz="1800" dirty="0" smtClean="0">
                <a:solidFill>
                  <a:schemeClr val="tx1"/>
                </a:solidFill>
              </a:rPr>
              <a:t> 11,7 (18,2)  </a:t>
            </a:r>
            <a:r>
              <a:rPr lang="fi-FI" sz="1800" dirty="0" err="1" smtClean="0">
                <a:solidFill>
                  <a:schemeClr val="tx1"/>
                </a:solidFill>
              </a:rPr>
              <a:t>procent</a:t>
            </a:r>
            <a:r>
              <a:rPr lang="fi-FI" sz="1800" dirty="0" smtClean="0">
                <a:solidFill>
                  <a:schemeClr val="tx1"/>
                </a:solidFill>
              </a:rPr>
              <a:t>. </a:t>
            </a:r>
            <a:r>
              <a:rPr lang="fi-FI" sz="1800" dirty="0" err="1" smtClean="0">
                <a:solidFill>
                  <a:schemeClr val="tx1"/>
                </a:solidFill>
              </a:rPr>
              <a:t>Inom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övriga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placeringar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uppnåddes</a:t>
            </a:r>
            <a:r>
              <a:rPr lang="fi-FI" sz="1800" dirty="0" smtClean="0">
                <a:solidFill>
                  <a:schemeClr val="tx1"/>
                </a:solidFill>
              </a:rPr>
              <a:t> en </a:t>
            </a:r>
            <a:r>
              <a:rPr lang="fi-FI" sz="1800" dirty="0" err="1" smtClean="0">
                <a:solidFill>
                  <a:schemeClr val="tx1"/>
                </a:solidFill>
              </a:rPr>
              <a:t>avkastning</a:t>
            </a:r>
            <a:r>
              <a:rPr lang="fi-FI" sz="1800" dirty="0" smtClean="0">
                <a:solidFill>
                  <a:schemeClr val="tx1"/>
                </a:solidFill>
              </a:rPr>
              <a:t> </a:t>
            </a:r>
            <a:r>
              <a:rPr lang="fi-FI" sz="1800" dirty="0" err="1" smtClean="0">
                <a:solidFill>
                  <a:schemeClr val="tx1"/>
                </a:solidFill>
              </a:rPr>
              <a:t>på</a:t>
            </a:r>
            <a:r>
              <a:rPr lang="fi-FI" sz="1800" dirty="0" smtClean="0">
                <a:solidFill>
                  <a:schemeClr val="tx1"/>
                </a:solidFill>
              </a:rPr>
              <a:t> 7,8 (5,7) </a:t>
            </a:r>
            <a:r>
              <a:rPr lang="fi-FI" sz="1800" dirty="0" err="1" smtClean="0">
                <a:solidFill>
                  <a:schemeClr val="tx1"/>
                </a:solidFill>
              </a:rPr>
              <a:t>procent</a:t>
            </a:r>
            <a:r>
              <a:rPr lang="fi-FI" sz="1800" dirty="0" smtClean="0">
                <a:solidFill>
                  <a:schemeClr val="tx1"/>
                </a:solidFill>
              </a:rPr>
              <a:t>.</a:t>
            </a:r>
          </a:p>
          <a:p>
            <a:pPr lvl="0">
              <a:buNone/>
            </a:pPr>
            <a:endParaRPr lang="fi-FI" sz="1800" dirty="0" smtClean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D7741-B06C-B04F-8C88-470F416AEC5F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185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 smtClean="0"/>
              <a:t>Utveckling</a:t>
            </a:r>
            <a:r>
              <a:rPr lang="fi-FI" sz="2800" dirty="0" smtClean="0"/>
              <a:t> av </a:t>
            </a:r>
            <a:r>
              <a:rPr lang="fi-FI" sz="2800" dirty="0" err="1" smtClean="0"/>
              <a:t>VER:s</a:t>
            </a:r>
            <a:r>
              <a:rPr lang="fi-FI" sz="2800" dirty="0" smtClean="0"/>
              <a:t> </a:t>
            </a:r>
            <a:r>
              <a:rPr lang="fi-FI" sz="2800" dirty="0" err="1" smtClean="0"/>
              <a:t>placeringar</a:t>
            </a:r>
            <a:r>
              <a:rPr lang="fi-FI" sz="2800" dirty="0" smtClean="0"/>
              <a:t> 2001-2014</a:t>
            </a:r>
            <a:endParaRPr lang="fi-FI" sz="28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84BE2-C7D6-4926-BA64-859CC5BE78EE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5" name="Tekstikehys 4"/>
          <p:cNvSpPr txBox="1"/>
          <p:nvPr/>
        </p:nvSpPr>
        <p:spPr>
          <a:xfrm>
            <a:off x="755576" y="1412776"/>
            <a:ext cx="1082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err="1" smtClean="0"/>
              <a:t>Miljoner</a:t>
            </a:r>
            <a:r>
              <a:rPr lang="fi-FI" sz="1000" dirty="0" smtClean="0"/>
              <a:t> euro</a:t>
            </a:r>
            <a:endParaRPr lang="fi-FI" sz="1000" dirty="0" smtClean="0"/>
          </a:p>
        </p:txBody>
      </p:sp>
      <p:graphicFrame>
        <p:nvGraphicFramePr>
          <p:cNvPr id="11" name="Sisällön paikkamerkk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712969"/>
              </p:ext>
            </p:extLst>
          </p:nvPr>
        </p:nvGraphicFramePr>
        <p:xfrm>
          <a:off x="684213" y="1628775"/>
          <a:ext cx="80645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4560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260350"/>
            <a:ext cx="8353177" cy="1152525"/>
          </a:xfrm>
        </p:spPr>
        <p:txBody>
          <a:bodyPr/>
          <a:lstStyle/>
          <a:p>
            <a:pPr algn="ctr"/>
            <a:r>
              <a:rPr lang="fi-FI" dirty="0" err="1" smtClean="0"/>
              <a:t>Placeringarna</a:t>
            </a:r>
            <a:r>
              <a:rPr lang="fi-FI" dirty="0" smtClean="0"/>
              <a:t> </a:t>
            </a:r>
            <a:r>
              <a:rPr lang="fi-FI" dirty="0" err="1" smtClean="0"/>
              <a:t>grupperade</a:t>
            </a:r>
            <a:r>
              <a:rPr lang="fi-FI" dirty="0" smtClean="0"/>
              <a:t> </a:t>
            </a:r>
            <a:r>
              <a:rPr lang="fi-FI" dirty="0" err="1" smtClean="0"/>
              <a:t>enligt</a:t>
            </a:r>
            <a:r>
              <a:rPr lang="fi-FI" dirty="0" smtClean="0"/>
              <a:t> </a:t>
            </a:r>
            <a:r>
              <a:rPr lang="fi-FI" dirty="0" err="1" smtClean="0"/>
              <a:t>risk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CD04C-47F7-44ED-9FAD-1E10F7524212}" type="slidenum">
              <a:rPr lang="fi-FI"/>
              <a:pPr/>
              <a:t>4</a:t>
            </a:fld>
            <a:endParaRPr lang="fi-FI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625424"/>
              </p:ext>
            </p:extLst>
          </p:nvPr>
        </p:nvGraphicFramePr>
        <p:xfrm>
          <a:off x="513264" y="1079001"/>
          <a:ext cx="8136904" cy="420973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16024"/>
                <a:gridCol w="801089"/>
                <a:gridCol w="3014990"/>
                <a:gridCol w="720425"/>
                <a:gridCol w="540204"/>
                <a:gridCol w="611924"/>
                <a:gridCol w="533296"/>
                <a:gridCol w="825623"/>
                <a:gridCol w="873329"/>
              </a:tblGrid>
              <a:tr h="283156">
                <a:tc gridSpan="3"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1-12/2014 </a:t>
                      </a:r>
                      <a:r>
                        <a:rPr lang="fi-FI" sz="800" b="1" u="none" strike="noStrike" dirty="0" smtClean="0">
                          <a:solidFill>
                            <a:schemeClr val="tx1"/>
                          </a:solidFill>
                        </a:rPr>
                        <a:t>2)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24 kk </a:t>
                      </a:r>
                      <a:r>
                        <a:rPr lang="fi-FI" sz="800" b="1" u="none" strike="noStrike" dirty="0" smtClean="0">
                          <a:solidFill>
                            <a:schemeClr val="tx1"/>
                          </a:solidFill>
                        </a:rPr>
                        <a:t>3)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</a:tr>
              <a:tr h="197823">
                <a:tc gridSpan="2"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Grundfördelning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Riskifördelning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11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Avkastning</a:t>
                      </a:r>
                      <a:r>
                        <a:rPr lang="fi-FI" sz="1200" b="1" u="none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MWR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Volatilitet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</a:tr>
              <a:tr h="197823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 31.12.2014</a:t>
                      </a:r>
                      <a:endParaRPr lang="fi-FI" sz="1200" b="1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200" b="1" i="0" u="none" strike="noStrike" dirty="0">
                        <a:solidFill>
                          <a:srgbClr val="274F8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meur</a:t>
                      </a: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800" b="1" u="none" strike="noStrike" dirty="0" smtClean="0">
                          <a:solidFill>
                            <a:schemeClr val="tx1"/>
                          </a:solidFill>
                        </a:rPr>
                        <a:t>1)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u="none" strike="noStrike" dirty="0" err="1" smtClean="0">
                          <a:solidFill>
                            <a:schemeClr val="tx1"/>
                          </a:solidFill>
                        </a:rPr>
                        <a:t>meur</a:t>
                      </a:r>
                      <a:r>
                        <a:rPr lang="fi-FI" sz="1200" b="1" u="none" strike="noStrik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800" b="1" u="none" strike="noStrike" dirty="0" smtClean="0">
                          <a:solidFill>
                            <a:schemeClr val="tx1"/>
                          </a:solidFill>
                        </a:rPr>
                        <a:t>1)</a:t>
                      </a:r>
                      <a:endParaRPr lang="fi-FI" sz="8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u="none" strike="noStrike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729B"/>
                    </a:solidFill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Ränteplaceringar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8 874,1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>
                          <a:latin typeface="Arial" pitchFamily="34" charset="0"/>
                          <a:cs typeface="Arial" pitchFamily="34" charset="0"/>
                        </a:rPr>
                        <a:t>50,4</a:t>
                      </a:r>
                      <a:endParaRPr lang="fi-FI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8 928,1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>
                          <a:latin typeface="Arial" pitchFamily="34" charset="0"/>
                          <a:cs typeface="Arial" pitchFamily="34" charset="0"/>
                        </a:rPr>
                        <a:t>50,7</a:t>
                      </a:r>
                      <a:endParaRPr lang="fi-FI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    </a:t>
                      </a:r>
                      <a:r>
                        <a:rPr lang="fi-FI" sz="1200" b="0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Masskuldebrevslån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7 154,1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0" dirty="0" smtClean="0">
                          <a:latin typeface="Arial" pitchFamily="34" charset="0"/>
                          <a:cs typeface="Arial" pitchFamily="34" charset="0"/>
                        </a:rPr>
                        <a:t>40,6</a:t>
                      </a:r>
                      <a:endParaRPr lang="fi-FI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7 208,2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0" dirty="0" smtClean="0">
                          <a:latin typeface="Arial" pitchFamily="34" charset="0"/>
                          <a:cs typeface="Arial" pitchFamily="34" charset="0"/>
                        </a:rPr>
                        <a:t>41,0</a:t>
                      </a:r>
                      <a:endParaRPr lang="fi-FI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      </a:t>
                      </a:r>
                      <a:r>
                        <a:rPr lang="fi-FI" sz="1200" u="none" strike="noStrike" dirty="0" err="1" smtClean="0"/>
                        <a:t>Masskuldebrevslån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emitterade</a:t>
                      </a:r>
                      <a:r>
                        <a:rPr lang="fi-FI" sz="1200" u="none" strike="noStrike" dirty="0" smtClean="0"/>
                        <a:t> av </a:t>
                      </a:r>
                      <a:r>
                        <a:rPr lang="fi-FI" sz="1200" u="none" strike="noStrike" dirty="0" err="1" smtClean="0"/>
                        <a:t>offentliga</a:t>
                      </a:r>
                      <a:r>
                        <a:rPr lang="fi-FI" sz="1200" u="none" strike="noStrike" baseline="0" dirty="0" smtClean="0"/>
                        <a:t> </a:t>
                      </a:r>
                      <a:r>
                        <a:rPr lang="fi-FI" sz="1200" u="none" strike="noStrike" baseline="0" dirty="0" err="1" smtClean="0"/>
                        <a:t>samfund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3 139,3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17,8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3 193,3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18,1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      </a:t>
                      </a:r>
                      <a:r>
                        <a:rPr lang="fi-FI" sz="1200" u="none" strike="noStrike" dirty="0" err="1" smtClean="0"/>
                        <a:t>Masskuldebrevslån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emitterade</a:t>
                      </a:r>
                      <a:r>
                        <a:rPr lang="fi-FI" sz="1200" u="none" strike="noStrike" dirty="0" smtClean="0"/>
                        <a:t> av </a:t>
                      </a:r>
                      <a:r>
                        <a:rPr lang="fi-FI" sz="1200" u="none" strike="noStrike" dirty="0" err="1" smtClean="0"/>
                        <a:t>företag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4 014,8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22,8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4 014,8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22,8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3,6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Övriga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penningsmarknadsinstrument</a:t>
                      </a:r>
                      <a:r>
                        <a:rPr lang="fi-FI" sz="1200" u="none" strike="noStrike" baseline="0" dirty="0" smtClean="0"/>
                        <a:t> </a:t>
                      </a:r>
                      <a:r>
                        <a:rPr lang="fi-FI" sz="1200" u="none" strike="noStrike" baseline="0" dirty="0" err="1" smtClean="0"/>
                        <a:t>och</a:t>
                      </a:r>
                      <a:r>
                        <a:rPr lang="fi-FI" sz="1200" u="none" strike="noStrike" baseline="0" dirty="0" smtClean="0"/>
                        <a:t> </a:t>
                      </a:r>
                      <a:r>
                        <a:rPr lang="fi-FI" sz="1200" u="none" strike="noStrike" baseline="0" dirty="0" err="1" smtClean="0"/>
                        <a:t>depostioner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1 720,0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9,8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1 720,0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9,8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0,5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err="1" smtClean="0"/>
                        <a:t>Aktieplaceringar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7 745,3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44,0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7 745,3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44,0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11,4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err="1" smtClean="0"/>
                        <a:t>Noterade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aktier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6 951,4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39,5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6 951,4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39,5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11,7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7,5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err="1" smtClean="0"/>
                        <a:t>Kapitalplaceringar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582,9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3,3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582,9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3,3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7,9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Onoterade</a:t>
                      </a:r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fi-FI" sz="1200" b="0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aktier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211,0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1,2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211,0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1,2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2,4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Fastighetsplaceringar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2,7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2,7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err="1" smtClean="0"/>
                        <a:t>Fastighetsfonder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och</a:t>
                      </a:r>
                      <a:r>
                        <a:rPr lang="fi-FI" sz="1200" u="none" strike="noStrike" dirty="0" smtClean="0"/>
                        <a:t> </a:t>
                      </a:r>
                      <a:r>
                        <a:rPr lang="fi-FI" sz="1200" u="none" strike="noStrike" dirty="0" err="1" smtClean="0"/>
                        <a:t>samriskplaceringar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2,7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472,3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2,7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10,3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Övriga</a:t>
                      </a:r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placeringar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2,9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2,9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 err="1" smtClean="0"/>
                        <a:t>Hedgefonder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2,9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508,2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dirty="0" smtClean="0"/>
                        <a:t>2,9</a:t>
                      </a:r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6,0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2,8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fi-FI" sz="12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b="1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Placeringarna</a:t>
                      </a:r>
                      <a:r>
                        <a:rPr lang="fi-FI" sz="12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b="1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sammanlagt</a:t>
                      </a:r>
                      <a:endParaRPr lang="fi-FI" sz="12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fi-FI" sz="12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17 599,9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100,0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17 653,9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100,3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7,8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Derivativens</a:t>
                      </a:r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inverkan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12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i-FI" sz="1000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-54,1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baseline="0" dirty="0" smtClean="0"/>
                        <a:t>-0,3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Placeringarnas</a:t>
                      </a:r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gängse</a:t>
                      </a:r>
                      <a:r>
                        <a:rPr lang="fi-FI" sz="1200" b="1" u="none" strike="noStrike" dirty="0" smtClean="0"/>
                        <a:t> </a:t>
                      </a:r>
                      <a:r>
                        <a:rPr lang="fi-FI" sz="1200" b="1" u="none" strike="noStrike" dirty="0" err="1" smtClean="0"/>
                        <a:t>värde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17 599,9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sz="1000" b="1" dirty="0" smtClean="0"/>
                        <a:t>100,0</a:t>
                      </a:r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17 599,9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100,0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82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fi-FI" sz="12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Modifierade</a:t>
                      </a:r>
                      <a:r>
                        <a:rPr lang="fi-FI" sz="1200" b="1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fi-FI" sz="1200" b="1" i="0" u="none" strike="noStrike" baseline="0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durationen</a:t>
                      </a:r>
                      <a:r>
                        <a:rPr lang="fi-FI" sz="1200" b="1" i="0" u="none" strike="noStrike" baseline="0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för </a:t>
                      </a:r>
                      <a:r>
                        <a:rPr lang="fi-FI" sz="1200" b="1" i="0" u="none" strike="noStrike" baseline="0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masskuldebrevslån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4,4 </a:t>
                      </a:r>
                      <a:r>
                        <a:rPr lang="fi-FI" sz="10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år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i-FI" sz="1000" b="1" dirty="0"/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i-FI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5517232"/>
            <a:ext cx="78488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1) </a:t>
            </a:r>
            <a:r>
              <a:rPr lang="fi-FI" sz="1100" dirty="0" err="1"/>
              <a:t>Innehåller</a:t>
            </a:r>
            <a:r>
              <a:rPr lang="fi-FI" sz="1100" dirty="0"/>
              <a:t> </a:t>
            </a:r>
            <a:r>
              <a:rPr lang="fi-FI" sz="1100" dirty="0" err="1"/>
              <a:t>överlåtbara</a:t>
            </a:r>
            <a:r>
              <a:rPr lang="fi-FI" sz="1100" dirty="0"/>
              <a:t> </a:t>
            </a:r>
            <a:r>
              <a:rPr lang="fi-FI" sz="1100" dirty="0" err="1"/>
              <a:t>räntorna</a:t>
            </a:r>
            <a:r>
              <a:rPr lang="fi-FI" sz="1100" dirty="0"/>
              <a:t>.</a:t>
            </a:r>
          </a:p>
          <a:p>
            <a:r>
              <a:rPr lang="fi-FI" sz="1100" dirty="0"/>
              <a:t>2) </a:t>
            </a:r>
            <a:r>
              <a:rPr lang="fi-FI" sz="1100" dirty="0" err="1"/>
              <a:t>Totalavkastningen</a:t>
            </a:r>
            <a:r>
              <a:rPr lang="fi-FI" sz="1100" dirty="0"/>
              <a:t> </a:t>
            </a:r>
            <a:r>
              <a:rPr lang="fi-FI" sz="1100" dirty="0" err="1"/>
              <a:t>innehåller</a:t>
            </a:r>
            <a:r>
              <a:rPr lang="fi-FI" sz="1100" dirty="0"/>
              <a:t> </a:t>
            </a:r>
            <a:r>
              <a:rPr lang="fi-FI" sz="1100" dirty="0" err="1"/>
              <a:t>ohänförade</a:t>
            </a:r>
            <a:r>
              <a:rPr lang="fi-FI" sz="1100" dirty="0"/>
              <a:t> </a:t>
            </a:r>
            <a:r>
              <a:rPr lang="fi-FI" sz="1100" dirty="0" err="1"/>
              <a:t>kostnader/avkastningar</a:t>
            </a:r>
            <a:r>
              <a:rPr lang="fi-FI" sz="1100" dirty="0"/>
              <a:t>.</a:t>
            </a:r>
          </a:p>
          <a:p>
            <a:r>
              <a:rPr lang="fi-FI" sz="1100" dirty="0"/>
              <a:t>3) </a:t>
            </a:r>
            <a:r>
              <a:rPr lang="fi-FI" sz="1100" dirty="0" err="1"/>
              <a:t>Placeringarnas</a:t>
            </a:r>
            <a:r>
              <a:rPr lang="fi-FI" sz="1100" dirty="0"/>
              <a:t> </a:t>
            </a:r>
            <a:r>
              <a:rPr lang="fi-FI" sz="1100" dirty="0" err="1"/>
              <a:t>volatilitet</a:t>
            </a:r>
            <a:r>
              <a:rPr lang="fi-FI" sz="1100" dirty="0"/>
              <a:t> </a:t>
            </a:r>
            <a:r>
              <a:rPr lang="fi-FI" sz="1100" dirty="0" err="1"/>
              <a:t>är</a:t>
            </a:r>
            <a:r>
              <a:rPr lang="fi-FI" sz="1100" dirty="0"/>
              <a:t> </a:t>
            </a:r>
            <a:r>
              <a:rPr lang="fi-FI" sz="1100" dirty="0" err="1"/>
              <a:t>beräknad</a:t>
            </a:r>
            <a:r>
              <a:rPr lang="fi-FI" sz="1100" dirty="0"/>
              <a:t> </a:t>
            </a:r>
            <a:r>
              <a:rPr lang="fi-FI" sz="1100" dirty="0" err="1"/>
              <a:t>enligt</a:t>
            </a:r>
            <a:r>
              <a:rPr lang="fi-FI" sz="1100" dirty="0"/>
              <a:t> </a:t>
            </a:r>
            <a:r>
              <a:rPr lang="fi-FI" sz="1100" dirty="0" err="1"/>
              <a:t>månadsiaktagelserna</a:t>
            </a:r>
            <a:r>
              <a:rPr lang="fi-FI" sz="1100" dirty="0"/>
              <a:t> </a:t>
            </a:r>
            <a:r>
              <a:rPr lang="fi-FI" sz="1100" dirty="0" err="1"/>
              <a:t>under</a:t>
            </a:r>
            <a:r>
              <a:rPr lang="fi-FI" sz="1100" dirty="0"/>
              <a:t> en 24 </a:t>
            </a:r>
            <a:r>
              <a:rPr lang="fi-FI" sz="1100" dirty="0" err="1"/>
              <a:t>månaders</a:t>
            </a:r>
            <a:r>
              <a:rPr lang="fi-FI" sz="1100" dirty="0"/>
              <a:t> </a:t>
            </a:r>
            <a:r>
              <a:rPr lang="fi-FI" sz="1100" dirty="0" err="1"/>
              <a:t>tidsperiod</a:t>
            </a:r>
            <a:r>
              <a:rPr lang="fi-FI" sz="1100" dirty="0"/>
              <a:t>.</a:t>
            </a:r>
          </a:p>
          <a:p>
            <a:r>
              <a:rPr lang="fi-FI" sz="1100" dirty="0" err="1"/>
              <a:t>Masskuldebrevslånens</a:t>
            </a:r>
            <a:r>
              <a:rPr lang="fi-FI" sz="1100" dirty="0"/>
              <a:t> </a:t>
            </a:r>
            <a:r>
              <a:rPr lang="fi-FI" sz="1100" dirty="0" err="1"/>
              <a:t>volatilitet</a:t>
            </a:r>
            <a:r>
              <a:rPr lang="fi-FI" sz="1100" dirty="0"/>
              <a:t> </a:t>
            </a:r>
            <a:r>
              <a:rPr lang="fi-FI" sz="1100" dirty="0" err="1"/>
              <a:t>är</a:t>
            </a:r>
            <a:r>
              <a:rPr lang="fi-FI" sz="1100" dirty="0"/>
              <a:t> </a:t>
            </a:r>
            <a:r>
              <a:rPr lang="fi-FI" sz="1100" dirty="0" err="1"/>
              <a:t>beräknad</a:t>
            </a:r>
            <a:r>
              <a:rPr lang="fi-FI" sz="1100" dirty="0"/>
              <a:t> </a:t>
            </a:r>
            <a:r>
              <a:rPr lang="fi-FI" sz="1100" dirty="0" err="1"/>
              <a:t>enligt</a:t>
            </a:r>
            <a:r>
              <a:rPr lang="fi-FI" sz="1100" dirty="0"/>
              <a:t> alla (</a:t>
            </a:r>
            <a:r>
              <a:rPr lang="fi-FI" sz="1100" dirty="0" err="1"/>
              <a:t>inte</a:t>
            </a:r>
            <a:r>
              <a:rPr lang="fi-FI" sz="1100" dirty="0"/>
              <a:t> </a:t>
            </a:r>
            <a:r>
              <a:rPr lang="fi-FI" sz="1100" dirty="0" err="1"/>
              <a:t>enligt</a:t>
            </a:r>
            <a:r>
              <a:rPr lang="fi-FI" sz="1100" dirty="0"/>
              <a:t> </a:t>
            </a:r>
            <a:r>
              <a:rPr lang="fi-FI" sz="1100" dirty="0" err="1"/>
              <a:t>offentliga</a:t>
            </a:r>
            <a:r>
              <a:rPr lang="fi-FI" sz="1100" dirty="0"/>
              <a:t> </a:t>
            </a:r>
            <a:r>
              <a:rPr lang="fi-FI" sz="1100" dirty="0" err="1"/>
              <a:t>samfunds</a:t>
            </a:r>
            <a:r>
              <a:rPr lang="fi-FI" sz="1100" dirty="0"/>
              <a:t>) </a:t>
            </a:r>
            <a:r>
              <a:rPr lang="fi-FI" sz="1100" dirty="0" err="1"/>
              <a:t>masskuldebrevlån</a:t>
            </a:r>
            <a:r>
              <a:rPr lang="fi-FI" sz="1100" dirty="0"/>
              <a:t>.</a:t>
            </a:r>
          </a:p>
          <a:p>
            <a:r>
              <a:rPr lang="fi-FI" sz="1100" dirty="0" smtClean="0"/>
              <a:t>.</a:t>
            </a:r>
            <a:endParaRPr lang="fi-FI" sz="11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859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350"/>
            <a:ext cx="8640960" cy="1152525"/>
          </a:xfrm>
        </p:spPr>
        <p:txBody>
          <a:bodyPr/>
          <a:lstStyle/>
          <a:p>
            <a:pPr algn="ctr"/>
            <a:r>
              <a:rPr lang="fi-FI" dirty="0" err="1" smtClean="0"/>
              <a:t>Fördelningen</a:t>
            </a:r>
            <a:r>
              <a:rPr lang="fi-FI" dirty="0" smtClean="0"/>
              <a:t> av </a:t>
            </a:r>
            <a:r>
              <a:rPr lang="fi-FI" dirty="0" err="1" smtClean="0"/>
              <a:t>VER:s</a:t>
            </a:r>
            <a:r>
              <a:rPr lang="fi-FI" dirty="0" smtClean="0"/>
              <a:t> </a:t>
            </a:r>
            <a:r>
              <a:rPr lang="fi-FI" dirty="0" err="1" smtClean="0"/>
              <a:t>placeringsportfölj</a:t>
            </a:r>
            <a:r>
              <a:rPr lang="fi-FI" dirty="0" smtClean="0"/>
              <a:t> 31.12.2014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3691756"/>
              </p:ext>
            </p:extLst>
          </p:nvPr>
        </p:nvGraphicFramePr>
        <p:xfrm>
          <a:off x="827584" y="1340768"/>
          <a:ext cx="4535289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9542730"/>
              </p:ext>
            </p:extLst>
          </p:nvPr>
        </p:nvGraphicFramePr>
        <p:xfrm>
          <a:off x="5292080" y="1340768"/>
          <a:ext cx="3960813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11760" y="5877272"/>
            <a:ext cx="3712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 err="1" smtClean="0"/>
              <a:t>Placeringarna</a:t>
            </a:r>
            <a:r>
              <a:rPr lang="fi-FI" sz="1000" dirty="0" smtClean="0"/>
              <a:t> </a:t>
            </a:r>
            <a:r>
              <a:rPr lang="fi-FI" sz="1000" dirty="0" err="1" smtClean="0"/>
              <a:t>är</a:t>
            </a:r>
            <a:r>
              <a:rPr lang="fi-FI" sz="1000" dirty="0" smtClean="0"/>
              <a:t> </a:t>
            </a:r>
            <a:r>
              <a:rPr lang="fi-FI" sz="1000" dirty="0" err="1" smtClean="0"/>
              <a:t>grupperat</a:t>
            </a:r>
            <a:r>
              <a:rPr lang="fi-FI" sz="1000" dirty="0" smtClean="0"/>
              <a:t> </a:t>
            </a:r>
            <a:r>
              <a:rPr lang="fi-FI" sz="1000" dirty="0" err="1" smtClean="0"/>
              <a:t>enligt</a:t>
            </a:r>
            <a:r>
              <a:rPr lang="fi-FI" sz="1000" dirty="0" smtClean="0"/>
              <a:t> </a:t>
            </a:r>
            <a:r>
              <a:rPr lang="fi-FI" sz="1000" dirty="0" err="1" smtClean="0"/>
              <a:t>TELA:s</a:t>
            </a:r>
            <a:r>
              <a:rPr lang="fi-FI" sz="1000" dirty="0" smtClean="0"/>
              <a:t> </a:t>
            </a:r>
            <a:r>
              <a:rPr lang="fi-FI" sz="1000" dirty="0" err="1" smtClean="0"/>
              <a:t>rekommendationer</a:t>
            </a:r>
            <a:endParaRPr lang="fi-FI" sz="10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1DBCD-7F09-0D48-A41F-FDE84AE1AABD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8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75" y="115888"/>
            <a:ext cx="8735626" cy="1301750"/>
          </a:xfrm>
        </p:spPr>
        <p:txBody>
          <a:bodyPr/>
          <a:lstStyle/>
          <a:p>
            <a:r>
              <a:rPr lang="fi-FI" sz="3200" dirty="0" err="1" smtClean="0"/>
              <a:t>Fördelningen</a:t>
            </a:r>
            <a:r>
              <a:rPr lang="fi-FI" sz="3200" dirty="0" smtClean="0"/>
              <a:t> av </a:t>
            </a:r>
            <a:r>
              <a:rPr lang="fi-FI" sz="3200" dirty="0" err="1" smtClean="0"/>
              <a:t>ränteplaceringarna</a:t>
            </a:r>
            <a:r>
              <a:rPr lang="fi-FI" sz="3200" dirty="0" smtClean="0"/>
              <a:t> 31.12.2014</a:t>
            </a:r>
            <a:endParaRPr lang="fi-FI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6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3786078862"/>
              </p:ext>
            </p:extLst>
          </p:nvPr>
        </p:nvGraphicFramePr>
        <p:xfrm>
          <a:off x="1187624" y="1397000"/>
          <a:ext cx="6432376" cy="4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0100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63985" y="115888"/>
            <a:ext cx="8700116" cy="1301750"/>
          </a:xfrm>
        </p:spPr>
        <p:txBody>
          <a:bodyPr/>
          <a:lstStyle/>
          <a:p>
            <a:r>
              <a:rPr lang="fi-FI" sz="3200" dirty="0" err="1" smtClean="0"/>
              <a:t>Fördelningen</a:t>
            </a:r>
            <a:r>
              <a:rPr lang="fi-FI" sz="3200" dirty="0" smtClean="0"/>
              <a:t> av </a:t>
            </a:r>
            <a:r>
              <a:rPr lang="fi-FI" sz="3200" dirty="0" err="1" smtClean="0"/>
              <a:t>aktieplaceringarna</a:t>
            </a:r>
            <a:r>
              <a:rPr lang="fi-FI" sz="3200" dirty="0" smtClean="0"/>
              <a:t> 31.12.2014</a:t>
            </a: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4F54-2E26-4121-B2B3-906AD2952BDB}" type="slidenum">
              <a:rPr lang="fi-FI" smtClean="0"/>
              <a:pPr/>
              <a:t>7</a:t>
            </a:fld>
            <a:endParaRPr lang="fi-FI"/>
          </a:p>
        </p:txBody>
      </p:sp>
      <p:graphicFrame>
        <p:nvGraphicFramePr>
          <p:cNvPr id="4" name="Kaavio 3"/>
          <p:cNvGraphicFramePr/>
          <p:nvPr>
            <p:extLst>
              <p:ext uri="{D42A27DB-BD31-4B8C-83A1-F6EECF244321}">
                <p14:modId xmlns:p14="http://schemas.microsoft.com/office/powerpoint/2010/main" val="4274391204"/>
              </p:ext>
            </p:extLst>
          </p:nvPr>
        </p:nvGraphicFramePr>
        <p:xfrm>
          <a:off x="1475656" y="1556792"/>
          <a:ext cx="6456040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66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99FC7-C722-4A74-874C-F97C401E0399}" type="slidenum">
              <a:rPr lang="fi-FI" smtClean="0"/>
              <a:pPr/>
              <a:t>8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701676537"/>
              </p:ext>
            </p:extLst>
          </p:nvPr>
        </p:nvGraphicFramePr>
        <p:xfrm>
          <a:off x="1475656" y="1340768"/>
          <a:ext cx="6504384" cy="433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395536" y="260350"/>
            <a:ext cx="8748464" cy="1152525"/>
          </a:xfrm>
        </p:spPr>
        <p:txBody>
          <a:bodyPr/>
          <a:lstStyle/>
          <a:p>
            <a:r>
              <a:rPr lang="fi-FI" sz="3200" dirty="0" err="1" smtClean="0"/>
              <a:t>Fördelningen</a:t>
            </a:r>
            <a:r>
              <a:rPr lang="fi-FI" sz="3200" dirty="0" smtClean="0"/>
              <a:t> av </a:t>
            </a:r>
            <a:r>
              <a:rPr lang="fi-FI" sz="3200" dirty="0" err="1" smtClean="0"/>
              <a:t>övriga</a:t>
            </a:r>
            <a:r>
              <a:rPr lang="fi-FI" sz="3200" dirty="0" smtClean="0"/>
              <a:t> </a:t>
            </a:r>
            <a:r>
              <a:rPr lang="fi-FI" sz="3200" dirty="0" err="1" smtClean="0"/>
              <a:t>placeringar</a:t>
            </a:r>
            <a:r>
              <a:rPr lang="fi-FI" sz="3200" dirty="0" smtClean="0"/>
              <a:t> 31.12.2014</a:t>
            </a:r>
            <a:endParaRPr lang="fi-FI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766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350"/>
            <a:ext cx="8748464" cy="1152525"/>
          </a:xfrm>
        </p:spPr>
        <p:txBody>
          <a:bodyPr/>
          <a:lstStyle/>
          <a:p>
            <a:pPr algn="ctr"/>
            <a:r>
              <a:rPr lang="fi-FI" dirty="0" err="1" smtClean="0"/>
              <a:t>Avkastning</a:t>
            </a:r>
            <a:r>
              <a:rPr lang="fi-FI" dirty="0" smtClean="0"/>
              <a:t> </a:t>
            </a:r>
            <a:r>
              <a:rPr lang="fi-FI" dirty="0" err="1" smtClean="0"/>
              <a:t>och</a:t>
            </a:r>
            <a:r>
              <a:rPr lang="fi-FI" dirty="0" smtClean="0"/>
              <a:t> </a:t>
            </a:r>
            <a:r>
              <a:rPr lang="fi-FI" dirty="0" err="1" smtClean="0"/>
              <a:t>avvikelser</a:t>
            </a:r>
            <a:r>
              <a:rPr lang="fi-FI" dirty="0" smtClean="0"/>
              <a:t>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strategiska</a:t>
            </a:r>
            <a:r>
              <a:rPr lang="fi-FI" dirty="0" smtClean="0"/>
              <a:t> </a:t>
            </a:r>
            <a:r>
              <a:rPr lang="fi-FI" dirty="0" err="1" smtClean="0"/>
              <a:t>fördelningen</a:t>
            </a:r>
            <a:r>
              <a:rPr lang="fi-FI" dirty="0" smtClean="0"/>
              <a:t> </a:t>
            </a:r>
            <a:endParaRPr lang="fi-FI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829799"/>
              </p:ext>
            </p:extLst>
          </p:nvPr>
        </p:nvGraphicFramePr>
        <p:xfrm>
          <a:off x="1272217" y="1832272"/>
          <a:ext cx="6620032" cy="2782616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349872"/>
                <a:gridCol w="1021919"/>
                <a:gridCol w="936104"/>
                <a:gridCol w="936098"/>
                <a:gridCol w="1376039"/>
              </a:tblGrid>
              <a:tr h="295437">
                <a:tc>
                  <a:txBody>
                    <a:bodyPr/>
                    <a:lstStyle/>
                    <a:p>
                      <a:pPr algn="l" fontAlgn="b"/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%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615491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31.12.2014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1" u="none" strike="noStrike" dirty="0" smtClean="0"/>
                    </a:p>
                    <a:p>
                      <a:pPr algn="ctr" fontAlgn="b"/>
                      <a:r>
                        <a:rPr lang="fi-FI" sz="14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Avkastning</a:t>
                      </a:r>
                      <a:endParaRPr lang="fi-FI" sz="1400" b="1" i="0" u="none" strike="noStrike" dirty="0" smtClean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Fördelning</a:t>
                      </a:r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Strategisk</a:t>
                      </a:r>
                      <a:endParaRPr lang="fi-FI" sz="1400" b="1" i="0" u="none" strike="noStrike" dirty="0" smtClean="0">
                        <a:solidFill>
                          <a:srgbClr val="000000"/>
                        </a:solidFill>
                        <a:latin typeface="Trebuchet MS"/>
                      </a:endParaRPr>
                    </a:p>
                    <a:p>
                      <a:pPr algn="ctr" fontAlgn="b"/>
                      <a:r>
                        <a:rPr lang="fi-FI" sz="1400" b="1" i="0" u="none" strike="noStrike" dirty="0" err="1" smtClean="0">
                          <a:solidFill>
                            <a:srgbClr val="000000"/>
                          </a:solidFill>
                          <a:latin typeface="Trebuchet MS"/>
                        </a:rPr>
                        <a:t>fördelning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400" b="1" u="none" strike="noStrike" dirty="0" smtClean="0"/>
                    </a:p>
                    <a:p>
                      <a:pPr algn="ctr" fontAlgn="b"/>
                      <a:endParaRPr lang="fi-FI" sz="1400" b="1" u="none" strike="noStrike" dirty="0" smtClean="0"/>
                    </a:p>
                    <a:p>
                      <a:pPr algn="ctr" fontAlgn="b"/>
                      <a:r>
                        <a:rPr lang="fi-FI" sz="1400" b="1" i="0" u="none" strike="noStrike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Över/undervikt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</a:tr>
              <a:tr h="537339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fi-FI" sz="1400" b="1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Ränteplaceringar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4,9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50,4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51,0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- 0,6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170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u="none" strike="noStrike" dirty="0" smtClean="0"/>
                        <a:t> </a:t>
                      </a:r>
                      <a:r>
                        <a:rPr lang="fi-FI" sz="1400" b="1" u="none" strike="noStrike" dirty="0" err="1" smtClean="0"/>
                        <a:t>Noterade</a:t>
                      </a:r>
                      <a:r>
                        <a:rPr lang="fi-FI" sz="1400" b="1" u="none" strike="noStrike" dirty="0" smtClean="0"/>
                        <a:t> </a:t>
                      </a:r>
                      <a:r>
                        <a:rPr lang="fi-FI" sz="1400" b="1" u="none" strike="noStrike" dirty="0" err="1" smtClean="0"/>
                        <a:t>aktier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11,7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39,5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40,0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- 0,5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79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r>
                        <a:rPr lang="fi-FI" sz="1400" b="1" i="0" u="none" strike="noStrike" baseline="0" dirty="0" err="1" smtClean="0">
                          <a:solidFill>
                            <a:schemeClr val="dk1"/>
                          </a:solidFill>
                          <a:latin typeface="+mn-lt"/>
                        </a:rPr>
                        <a:t>Övriga</a:t>
                      </a:r>
                      <a:r>
                        <a:rPr lang="fi-FI" sz="1400" b="1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placeringar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7,8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10,1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9</a:t>
                      </a:r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,0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  1,1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795"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 SAMMANLAGT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 smtClean="0">
                          <a:solidFill>
                            <a:srgbClr val="000000"/>
                          </a:solidFill>
                          <a:latin typeface="Trebuchet MS"/>
                        </a:rPr>
                        <a:t>7,8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latin typeface="Trebuchet MS"/>
                        </a:rPr>
                        <a:t>100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1400" b="1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26.2.2015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3403F-8EDE-EE4A-BBE6-1DEE127E8BF8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610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 teema">
      <a:dk1>
        <a:srgbClr val="000000"/>
      </a:dk1>
      <a:lt1>
        <a:sysClr val="window" lastClr="FFFFFF"/>
      </a:lt1>
      <a:dk2>
        <a:srgbClr val="274F81"/>
      </a:dk2>
      <a:lt2>
        <a:srgbClr val="EDEFF5"/>
      </a:lt2>
      <a:accent1>
        <a:srgbClr val="326496"/>
      </a:accent1>
      <a:accent2>
        <a:srgbClr val="99C6E4"/>
      </a:accent2>
      <a:accent3>
        <a:srgbClr val="68AE47"/>
      </a:accent3>
      <a:accent4>
        <a:srgbClr val="F7931E"/>
      </a:accent4>
      <a:accent5>
        <a:srgbClr val="C3BAAF"/>
      </a:accent5>
      <a:accent6>
        <a:srgbClr val="D1E8B2"/>
      </a:accent6>
      <a:hlink>
        <a:srgbClr val="505191"/>
      </a:hlink>
      <a:folHlink>
        <a:srgbClr val="9CA6C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10848</TotalTime>
  <Words>655</Words>
  <Application>Microsoft Office PowerPoint</Application>
  <PresentationFormat>On-screen Show (4:3)</PresentationFormat>
  <Paragraphs>277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STATENS PENSIONSFOND (VER)</vt:lpstr>
      <vt:lpstr>Året 2014 i korthet</vt:lpstr>
      <vt:lpstr>Utveckling av VER:s placeringar 2001-2014</vt:lpstr>
      <vt:lpstr>Placeringarna grupperade enligt risk</vt:lpstr>
      <vt:lpstr>Fördelningen av VER:s placeringsportfölj 31.12.2014</vt:lpstr>
      <vt:lpstr>Fördelningen av ränteplaceringarna 31.12.2014</vt:lpstr>
      <vt:lpstr>Fördelningen av aktieplaceringarna 31.12.2014</vt:lpstr>
      <vt:lpstr>Fördelningen av övriga placeringar 31.12.2014</vt:lpstr>
      <vt:lpstr>Avkastning och avvikelser från den strategiska fördelningen </vt:lpstr>
      <vt:lpstr>5-års avkastning, %</vt:lpstr>
      <vt:lpstr>Nyckeltal 2013-2014</vt:lpstr>
      <vt:lpstr>VER:s nettoavgiftsintäkter</vt:lpstr>
      <vt:lpstr>VER:s pensionsansvarsskulden och fonderingsgraden</vt:lpstr>
      <vt:lpstr>VER:s intäkter från pensionsavgifter och statens pensionsutgifter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Saana Erkkilä</dc:creator>
  <cp:lastModifiedBy>Habbaba Musse</cp:lastModifiedBy>
  <cp:revision>87</cp:revision>
  <cp:lastPrinted>2015-01-27T13:23:35Z</cp:lastPrinted>
  <dcterms:created xsi:type="dcterms:W3CDTF">2011-04-25T17:44:12Z</dcterms:created>
  <dcterms:modified xsi:type="dcterms:W3CDTF">2015-02-25T08:54:30Z</dcterms:modified>
</cp:coreProperties>
</file>