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8" r:id="rId3"/>
    <p:sldId id="294" r:id="rId4"/>
    <p:sldId id="293" r:id="rId5"/>
    <p:sldId id="290" r:id="rId6"/>
    <p:sldId id="295" r:id="rId7"/>
    <p:sldId id="296" r:id="rId8"/>
    <p:sldId id="297" r:id="rId9"/>
    <p:sldId id="291" r:id="rId10"/>
    <p:sldId id="292" r:id="rId11"/>
    <p:sldId id="298" r:id="rId12"/>
    <p:sldId id="299" r:id="rId13"/>
    <p:sldId id="302" r:id="rId14"/>
    <p:sldId id="303" r:id="rId15"/>
  </p:sldIdLst>
  <p:sldSz cx="9144000" cy="6858000" type="screen4x3"/>
  <p:notesSz cx="6669088" cy="9906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1EF"/>
    <a:srgbClr val="FEE6C0"/>
    <a:srgbClr val="FCC062"/>
    <a:srgbClr val="D1E8B2"/>
    <a:srgbClr val="A3D165"/>
    <a:srgbClr val="2771BC"/>
    <a:srgbClr val="0071BC"/>
    <a:srgbClr val="DCDCE9"/>
    <a:srgbClr val="9CA6C1"/>
    <a:srgbClr val="5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184" y="-104"/>
      </p:cViewPr>
      <p:guideLst>
        <p:guide orient="horz" pos="312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-laskentataulukko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50348046896212E-2"/>
          <c:y val="6.4999689335303312E-2"/>
          <c:w val="0.70138706677413354"/>
          <c:h val="0.768053909958672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Fixed-Income Investments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3754.3</c:v>
                </c:pt>
                <c:pt idx="1">
                  <c:v>3754.3</c:v>
                </c:pt>
                <c:pt idx="2">
                  <c:v>3821.2</c:v>
                </c:pt>
                <c:pt idx="3">
                  <c:v>4113.1000000000004</c:v>
                </c:pt>
                <c:pt idx="4">
                  <c:v>4847.6000000000004</c:v>
                </c:pt>
                <c:pt idx="5">
                  <c:v>5722</c:v>
                </c:pt>
                <c:pt idx="6">
                  <c:v>6707</c:v>
                </c:pt>
                <c:pt idx="7">
                  <c:v>6357.2</c:v>
                </c:pt>
                <c:pt idx="8">
                  <c:v>6730</c:v>
                </c:pt>
                <c:pt idx="9">
                  <c:v>7574</c:v>
                </c:pt>
                <c:pt idx="10">
                  <c:v>7781.4</c:v>
                </c:pt>
                <c:pt idx="11">
                  <c:v>8380</c:v>
                </c:pt>
                <c:pt idx="12">
                  <c:v>8431</c:v>
                </c:pt>
                <c:pt idx="13">
                  <c:v>8874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Equity Investments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672.5</c:v>
                </c:pt>
                <c:pt idx="1">
                  <c:v>1063.9000000000001</c:v>
                </c:pt>
                <c:pt idx="2">
                  <c:v>1973.8</c:v>
                </c:pt>
                <c:pt idx="3">
                  <c:v>2753.9</c:v>
                </c:pt>
                <c:pt idx="4">
                  <c:v>3353.1</c:v>
                </c:pt>
                <c:pt idx="5">
                  <c:v>4163</c:v>
                </c:pt>
                <c:pt idx="6">
                  <c:v>4584</c:v>
                </c:pt>
                <c:pt idx="7">
                  <c:v>3212.3</c:v>
                </c:pt>
                <c:pt idx="8">
                  <c:v>5052.2</c:v>
                </c:pt>
                <c:pt idx="9">
                  <c:v>5631.7</c:v>
                </c:pt>
                <c:pt idx="10">
                  <c:v>5006.3</c:v>
                </c:pt>
                <c:pt idx="11">
                  <c:v>5899</c:v>
                </c:pt>
                <c:pt idx="12">
                  <c:v>6511</c:v>
                </c:pt>
                <c:pt idx="13">
                  <c:v>6951.4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Alternative Investments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419.9</c:v>
                </c:pt>
                <c:pt idx="6">
                  <c:v>760</c:v>
                </c:pt>
                <c:pt idx="7">
                  <c:v>785.4</c:v>
                </c:pt>
                <c:pt idx="8">
                  <c:v>543.70000000000005</c:v>
                </c:pt>
                <c:pt idx="9">
                  <c:v>731.4</c:v>
                </c:pt>
                <c:pt idx="10">
                  <c:v>948.1</c:v>
                </c:pt>
                <c:pt idx="11">
                  <c:v>1080</c:v>
                </c:pt>
                <c:pt idx="12">
                  <c:v>1392</c:v>
                </c:pt>
                <c:pt idx="13">
                  <c:v>1774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354240"/>
        <c:axId val="155355776"/>
      </c:barChart>
      <c:catAx>
        <c:axId val="15535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fi-FI"/>
          </a:p>
        </c:txPr>
        <c:crossAx val="155355776"/>
        <c:crosses val="autoZero"/>
        <c:auto val="1"/>
        <c:lblAlgn val="ctr"/>
        <c:lblOffset val="100"/>
        <c:noMultiLvlLbl val="0"/>
      </c:catAx>
      <c:valAx>
        <c:axId val="15535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5535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59624936146167"/>
          <c:y val="0.41626620675214754"/>
          <c:w val="0.20562941438204105"/>
          <c:h val="0.30742537868560693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2174103237096"/>
          <c:y val="0.14957203266258384"/>
          <c:w val="0.83812270341207362"/>
          <c:h val="0.5885586176727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Eläkegraafit!$A$10</c:f>
              <c:strCache>
                <c:ptCount val="1"/>
                <c:pt idx="0">
                  <c:v>Pension Premiums</c:v>
                </c:pt>
              </c:strCache>
            </c:strRef>
          </c:tx>
          <c:invertIfNegative val="0"/>
          <c:cat>
            <c:strRef>
              <c:f>Eläkegraafit!$B$9:$O$9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E2015</c:v>
                </c:pt>
                <c:pt idx="7">
                  <c:v>E2020</c:v>
                </c:pt>
                <c:pt idx="8">
                  <c:v>E2025</c:v>
                </c:pt>
                <c:pt idx="9">
                  <c:v>E2030</c:v>
                </c:pt>
                <c:pt idx="10">
                  <c:v>E2035</c:v>
                </c:pt>
                <c:pt idx="11">
                  <c:v>E2040</c:v>
                </c:pt>
                <c:pt idx="12">
                  <c:v>E2045</c:v>
                </c:pt>
                <c:pt idx="13">
                  <c:v>E2050</c:v>
                </c:pt>
              </c:strCache>
            </c:strRef>
          </c:cat>
          <c:val>
            <c:numRef>
              <c:f>Eläkegraafit!$B$10:$O$10</c:f>
              <c:numCache>
                <c:formatCode>General</c:formatCode>
                <c:ptCount val="14"/>
                <c:pt idx="0">
                  <c:v>1640</c:v>
                </c:pt>
                <c:pt idx="1">
                  <c:v>1622</c:v>
                </c:pt>
                <c:pt idx="2">
                  <c:v>1609</c:v>
                </c:pt>
                <c:pt idx="3">
                  <c:v>1633</c:v>
                </c:pt>
                <c:pt idx="4">
                  <c:v>1628</c:v>
                </c:pt>
                <c:pt idx="5">
                  <c:v>1705</c:v>
                </c:pt>
                <c:pt idx="6" formatCode="0">
                  <c:v>1720</c:v>
                </c:pt>
                <c:pt idx="7" formatCode="0">
                  <c:v>1861</c:v>
                </c:pt>
                <c:pt idx="8" formatCode="0">
                  <c:v>1960</c:v>
                </c:pt>
                <c:pt idx="9" formatCode="0">
                  <c:v>2073</c:v>
                </c:pt>
                <c:pt idx="10">
                  <c:v>2290</c:v>
                </c:pt>
                <c:pt idx="11">
                  <c:v>2613</c:v>
                </c:pt>
                <c:pt idx="12">
                  <c:v>3023</c:v>
                </c:pt>
                <c:pt idx="13">
                  <c:v>3562</c:v>
                </c:pt>
              </c:numCache>
            </c:numRef>
          </c:val>
        </c:ser>
        <c:ser>
          <c:idx val="1"/>
          <c:order val="1"/>
          <c:tx>
            <c:strRef>
              <c:f>Eläkegraafit!$A$11</c:f>
              <c:strCache>
                <c:ptCount val="1"/>
                <c:pt idx="0">
                  <c:v>State's Pension Expenditure</c:v>
                </c:pt>
              </c:strCache>
            </c:strRef>
          </c:tx>
          <c:invertIfNegative val="0"/>
          <c:cat>
            <c:strRef>
              <c:f>Eläkegraafit!$B$9:$O$9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E2015</c:v>
                </c:pt>
                <c:pt idx="7">
                  <c:v>E2020</c:v>
                </c:pt>
                <c:pt idx="8">
                  <c:v>E2025</c:v>
                </c:pt>
                <c:pt idx="9">
                  <c:v>E2030</c:v>
                </c:pt>
                <c:pt idx="10">
                  <c:v>E2035</c:v>
                </c:pt>
                <c:pt idx="11">
                  <c:v>E2040</c:v>
                </c:pt>
                <c:pt idx="12">
                  <c:v>E2045</c:v>
                </c:pt>
                <c:pt idx="13">
                  <c:v>E2050</c:v>
                </c:pt>
              </c:strCache>
            </c:strRef>
          </c:cat>
          <c:val>
            <c:numRef>
              <c:f>Eläkegraafit!$B$11:$O$11</c:f>
              <c:numCache>
                <c:formatCode>0</c:formatCode>
                <c:ptCount val="14"/>
                <c:pt idx="0">
                  <c:v>3588</c:v>
                </c:pt>
                <c:pt idx="1">
                  <c:v>3682</c:v>
                </c:pt>
                <c:pt idx="2">
                  <c:v>3773.45</c:v>
                </c:pt>
                <c:pt idx="3">
                  <c:v>4009.17</c:v>
                </c:pt>
                <c:pt idx="4">
                  <c:v>4195.7539999999999</c:v>
                </c:pt>
                <c:pt idx="5" formatCode="General">
                  <c:v>4320</c:v>
                </c:pt>
                <c:pt idx="6">
                  <c:v>4531</c:v>
                </c:pt>
                <c:pt idx="7">
                  <c:v>5372</c:v>
                </c:pt>
                <c:pt idx="8">
                  <c:v>6202</c:v>
                </c:pt>
                <c:pt idx="9">
                  <c:v>6966</c:v>
                </c:pt>
                <c:pt idx="10" formatCode="General">
                  <c:v>7528</c:v>
                </c:pt>
                <c:pt idx="11" formatCode="General">
                  <c:v>7781</c:v>
                </c:pt>
                <c:pt idx="12" formatCode="General">
                  <c:v>7932</c:v>
                </c:pt>
                <c:pt idx="13" formatCode="General">
                  <c:v>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293184"/>
        <c:axId val="157885184"/>
      </c:barChart>
      <c:catAx>
        <c:axId val="30729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885184"/>
        <c:crosses val="autoZero"/>
        <c:auto val="1"/>
        <c:lblAlgn val="ctr"/>
        <c:lblOffset val="100"/>
        <c:noMultiLvlLbl val="0"/>
      </c:catAx>
      <c:valAx>
        <c:axId val="1578851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Me</a:t>
                </a:r>
              </a:p>
            </c:rich>
          </c:tx>
          <c:layout>
            <c:manualLayout>
              <c:xMode val="edge"/>
              <c:yMode val="edge"/>
              <c:x val="0.05"/>
              <c:y val="4.75433799941673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7293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12/2014</a:t>
            </a:r>
            <a:endParaRPr lang="en-US" sz="1800" dirty="0"/>
          </a:p>
        </c:rich>
      </c:tx>
      <c:layout>
        <c:manualLayout>
          <c:xMode val="edge"/>
          <c:yMode val="edge"/>
          <c:x val="0.48991178829190241"/>
          <c:y val="0.1091672498250529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171611868484662"/>
          <c:y val="0.28620928682025332"/>
          <c:w val="0.56722818228314964"/>
          <c:h val="0.49498498481951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joulu.10</c:v>
                </c:pt>
              </c:strCache>
            </c:strRef>
          </c:tx>
          <c:dLbls>
            <c:dLbl>
              <c:idx val="0"/>
              <c:layout>
                <c:manualLayout>
                  <c:x val="6.4153969526863424E-3"/>
                  <c:y val="0.223932820153953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869286287089013E-2"/>
                  <c:y val="0.263121063680895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400160384924066E-2"/>
                  <c:y val="-0.106368089573128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46190858059363E-2"/>
                  <c:y val="-0.10356892932120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115477145148793E-2"/>
                  <c:y val="-0.117564730580826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Fixed-Income Investments</c:v>
                </c:pt>
                <c:pt idx="1">
                  <c:v>Listed Equities</c:v>
                </c:pt>
                <c:pt idx="2">
                  <c:v>Private Equity Investments</c:v>
                </c:pt>
                <c:pt idx="3">
                  <c:v>Real Estate Investments and Joint Investments</c:v>
                </c:pt>
                <c:pt idx="4">
                  <c:v>Hedge Funds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0.38</c:v>
                </c:pt>
                <c:pt idx="2">
                  <c:v>0.02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6.2421934836871792E-2"/>
          <c:w val="0.43277181771685302"/>
          <c:h val="0.88999234088041301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12/2013</a:t>
            </a:r>
            <a:endParaRPr lang="en-US" sz="1800" dirty="0"/>
          </a:p>
        </c:rich>
      </c:tx>
      <c:layout>
        <c:manualLayout>
          <c:xMode val="edge"/>
          <c:yMode val="edge"/>
          <c:x val="0.36486574852183135"/>
          <c:y val="0.1091672498250529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802231006615"/>
          <c:y val="0.28475151942606175"/>
          <c:w val="0.58637279770591988"/>
          <c:h val="0.511896541273838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joulu.11</c:v>
                </c:pt>
              </c:strCache>
            </c:strRef>
          </c:tx>
          <c:dLbls>
            <c:dLbl>
              <c:idx val="0"/>
              <c:layout>
                <c:manualLayout>
                  <c:x val="2.8857711787958696E-2"/>
                  <c:y val="0.218334499650105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83361471495865E-2"/>
                  <c:y val="0.243526941917425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128248417685968E-2"/>
                  <c:y val="-0.114765570328902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128248417685968E-3"/>
                  <c:y val="-0.13715885234429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128248417685968E-2"/>
                  <c:y val="-0.117564730580826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Korkosijoitukset</c:v>
                </c:pt>
                <c:pt idx="1">
                  <c:v>Noteeratut osakkeet</c:v>
                </c:pt>
                <c:pt idx="2">
                  <c:v>Pääomasijoitukset</c:v>
                </c:pt>
                <c:pt idx="3">
                  <c:v>Kiinteistösijoitusrahastot ja yhteissijoitusyritykset</c:v>
                </c:pt>
                <c:pt idx="4">
                  <c:v>Hedge-rahastosijoitukset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0.36000000000000032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9546431987184842"/>
                  <c:y val="-2.51082973806532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EMU Governments </a:t>
                    </a:r>
                    <a:r>
                      <a:rPr lang="en-US" sz="1400" dirty="0" smtClean="0"/>
                      <a:t>32,9 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84851383065902"/>
                  <c:y val="0.1208649292222798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Corporate Bonds </a:t>
                    </a:r>
                    <a:r>
                      <a:rPr lang="en-US" sz="1400" dirty="0" smtClean="0"/>
                      <a:t>22,8 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189973969183394"/>
                  <c:y val="1.1159243280290309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Emerging Market Debts 19,9 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228393365064481"/>
                  <c:y val="-0.1060128111627579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Money Markets     24,4 </a:t>
                    </a:r>
                    <a:r>
                      <a:rPr lang="en-US" sz="14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Taul1!$A$2:$A$5</c:f>
              <c:strCache>
                <c:ptCount val="4"/>
                <c:pt idx="0">
                  <c:v>Valtionlainat</c:v>
                </c:pt>
                <c:pt idx="1">
                  <c:v>Yrityslainat</c:v>
                </c:pt>
                <c:pt idx="2">
                  <c:v>Kehittyvät markkinat </c:v>
                </c:pt>
                <c:pt idx="3">
                  <c:v>Rahamarkkinat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0.32900000000000001</c:v>
                </c:pt>
                <c:pt idx="1">
                  <c:v>0.22800000000000001</c:v>
                </c:pt>
                <c:pt idx="2">
                  <c:v>0.19900000000000001</c:v>
                </c:pt>
                <c:pt idx="3">
                  <c:v>0.24399999999999999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1606185835279831"/>
                  <c:y val="-0.144059849894841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Nordic Countries   </a:t>
                    </a:r>
                    <a:r>
                      <a:rPr lang="en-US" dirty="0" smtClean="0"/>
                      <a:t>28,2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29180736178844"/>
                  <c:y val="0.189255096920673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Europe </a:t>
                    </a:r>
                    <a:endParaRPr lang="en-US" dirty="0" smtClean="0"/>
                  </a:p>
                  <a:p>
                    <a:r>
                      <a:rPr lang="en-US" dirty="0" smtClean="0"/>
                      <a:t>32,0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753626061796418"/>
                  <c:y val="7.90916822952068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Emerging Markets </a:t>
                    </a:r>
                    <a:endParaRPr lang="en-US" dirty="0" smtClean="0"/>
                  </a:p>
                  <a:p>
                    <a:r>
                      <a:rPr lang="en-US" dirty="0" smtClean="0"/>
                      <a:t> 17,8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802900849437115"/>
                  <c:y val="-0.132761038138382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North America </a:t>
                    </a:r>
                    <a:endParaRPr lang="en-US" dirty="0" smtClean="0"/>
                  </a:p>
                  <a:p>
                    <a:r>
                      <a:rPr lang="en-US" dirty="0" smtClean="0"/>
                      <a:t>16,7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04351274155691E-2"/>
                  <c:y val="-0.1553586616512992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Japani</a:t>
                    </a:r>
                    <a:endParaRPr lang="en-US" dirty="0" smtClean="0"/>
                  </a:p>
                  <a:p>
                    <a:r>
                      <a:rPr lang="en-US" dirty="0" smtClean="0"/>
                      <a:t> 5,3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Taul1!$A$2:$A$6</c:f>
              <c:strCache>
                <c:ptCount val="5"/>
                <c:pt idx="0">
                  <c:v>Pohjoismaat</c:v>
                </c:pt>
                <c:pt idx="1">
                  <c:v>Eurooppa</c:v>
                </c:pt>
                <c:pt idx="2">
                  <c:v>Kehittyvät markkinat</c:v>
                </c:pt>
                <c:pt idx="3">
                  <c:v>Pohjois-Amerikka</c:v>
                </c:pt>
                <c:pt idx="4">
                  <c:v>Japani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0.28199999999999997</c:v>
                </c:pt>
                <c:pt idx="1">
                  <c:v>0.32</c:v>
                </c:pt>
                <c:pt idx="2">
                  <c:v>0.17799999999999999</c:v>
                </c:pt>
                <c:pt idx="3">
                  <c:v>0.16700000000000001</c:v>
                </c:pt>
                <c:pt idx="4">
                  <c:v>5.3999999999999999E-2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6791751532504845"/>
                  <c:y val="-2.63591448475366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Real Estate Funds             </a:t>
                    </a:r>
                    <a:r>
                      <a:rPr lang="en-US" sz="1200" dirty="0" smtClean="0"/>
                      <a:t>31,4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58210585352895"/>
                  <c:y val="0.1347245181096320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Private Equity Funds </a:t>
                    </a:r>
                    <a:endParaRPr lang="en-US" sz="1200" dirty="0" smtClean="0"/>
                  </a:p>
                  <a:p>
                    <a:r>
                      <a:rPr lang="en-US" sz="1200" dirty="0" smtClean="0"/>
                      <a:t>13,7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525292479656797"/>
                  <c:y val="2.343035097558815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Absolute Return Funds </a:t>
                    </a:r>
                    <a:endParaRPr lang="en-US" sz="1200" dirty="0" smtClean="0"/>
                  </a:p>
                  <a:p>
                    <a:r>
                      <a:rPr lang="en-US" sz="1200" dirty="0" smtClean="0"/>
                      <a:t>29,2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20599275811514"/>
                  <c:y val="-8.786381615845557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Infrastructure Funds</a:t>
                    </a:r>
                    <a:r>
                      <a:rPr lang="en-US" sz="1200" baseline="0" dirty="0" smtClean="0"/>
                      <a:t> </a:t>
                    </a:r>
                    <a:r>
                      <a:rPr lang="en-US" sz="1200" baseline="0" dirty="0" smtClean="0"/>
                      <a:t>18,0</a:t>
                    </a:r>
                    <a:r>
                      <a:rPr lang="en-US" sz="1200" dirty="0" smtClean="0"/>
                      <a:t> 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480935934901789E-2"/>
                  <c:y val="-0.1464396935974259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Private </a:t>
                    </a:r>
                    <a:r>
                      <a:rPr lang="en-US" sz="1200" dirty="0" smtClean="0"/>
                      <a:t>Credit</a:t>
                    </a:r>
                  </a:p>
                  <a:p>
                    <a:r>
                      <a:rPr lang="en-US" sz="1200" dirty="0" smtClean="0"/>
                      <a:t> 7,8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816345406421264E-2"/>
                  <c:y val="-0.1435108997254774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Käteinen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0,6 %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Taul1!$A$2:$A$6</c:f>
              <c:strCache>
                <c:ptCount val="5"/>
                <c:pt idx="0">
                  <c:v>Kiinteistörahastot</c:v>
                </c:pt>
                <c:pt idx="1">
                  <c:v>Pääomarahastot</c:v>
                </c:pt>
                <c:pt idx="2">
                  <c:v>Absoluuttisen tuoton rahastot</c:v>
                </c:pt>
                <c:pt idx="3">
                  <c:v>Infrastruktuurirahastot</c:v>
                </c:pt>
                <c:pt idx="4">
                  <c:v>Private Credit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0.314</c:v>
                </c:pt>
                <c:pt idx="1">
                  <c:v>0.13700000000000001</c:v>
                </c:pt>
                <c:pt idx="2">
                  <c:v>0.29199999999999998</c:v>
                </c:pt>
                <c:pt idx="3">
                  <c:v>0.18</c:v>
                </c:pt>
                <c:pt idx="4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522414516574"/>
          <c:y val="3.8906250000000003E-2"/>
          <c:w val="0.81893490754594811"/>
          <c:h val="0.90343749999999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55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1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2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3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64795422419618576"/>
                  <c:y val="-0.21944955708661418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dirty="0" smtClean="0"/>
                      <a:t>11,7 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223552560200261"/>
                  <c:y val="0.3781254921259849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-2,3 </a:t>
                    </a:r>
                    <a:r>
                      <a:rPr lang="en-US" sz="12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0.11700000000000001</c:v>
                </c:pt>
                <c:pt idx="1">
                  <c:v>-2.3E-2</c:v>
                </c:pt>
                <c:pt idx="2">
                  <c:v>0.113</c:v>
                </c:pt>
                <c:pt idx="3">
                  <c:v>6.4000000000000001E-2</c:v>
                </c:pt>
                <c:pt idx="4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96160"/>
        <c:axId val="71997696"/>
      </c:barChart>
      <c:catAx>
        <c:axId val="719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1997696"/>
        <c:crossesAt val="0"/>
        <c:auto val="1"/>
        <c:lblAlgn val="ctr"/>
        <c:lblOffset val="100"/>
        <c:noMultiLvlLbl val="0"/>
      </c:catAx>
      <c:valAx>
        <c:axId val="71997696"/>
        <c:scaling>
          <c:orientation val="minMax"/>
        </c:scaling>
        <c:delete val="0"/>
        <c:axPos val="l"/>
        <c:majorGridlines/>
        <c:numFmt formatCode="0.0\ %" sourceLinked="0"/>
        <c:majorTickMark val="out"/>
        <c:minorTickMark val="none"/>
        <c:tickLblPos val="nextTo"/>
        <c:crossAx val="7199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777559055118"/>
          <c:y val="0.15278149606299213"/>
          <c:w val="0.5663211942257218"/>
          <c:h val="0.80017150590551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Nettomaksutulo</c:v>
                </c:pt>
              </c:strCache>
            </c:strRef>
          </c:tx>
          <c:invertIfNegative val="0"/>
          <c:cat>
            <c:numRef>
              <c:f>Taul1!$A$2:$A$7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Taul1!$B$2:$B$7</c:f>
              <c:numCache>
                <c:formatCode>General</c:formatCode>
                <c:ptCount val="6"/>
                <c:pt idx="0">
                  <c:v>216</c:v>
                </c:pt>
                <c:pt idx="1">
                  <c:v>154</c:v>
                </c:pt>
                <c:pt idx="2">
                  <c:v>104</c:v>
                </c:pt>
                <c:pt idx="3">
                  <c:v>35</c:v>
                </c:pt>
                <c:pt idx="4">
                  <c:v>-45</c:v>
                </c:pt>
                <c:pt idx="5">
                  <c:v>-16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742848"/>
        <c:axId val="167744640"/>
      </c:barChart>
      <c:catAx>
        <c:axId val="16774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744640"/>
        <c:crosses val="autoZero"/>
        <c:auto val="1"/>
        <c:lblAlgn val="ctr"/>
        <c:lblOffset val="100"/>
        <c:noMultiLvlLbl val="0"/>
      </c:catAx>
      <c:valAx>
        <c:axId val="16774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74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507436570454"/>
          <c:y val="0.14957203266258384"/>
          <c:w val="0.78046762904636613"/>
          <c:h val="0.5885586176727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PowerPoint]Eläkegraafit'!$A$3</c:f>
              <c:strCache>
                <c:ptCount val="1"/>
                <c:pt idx="0">
                  <c:v>Pension Liability</c:v>
                </c:pt>
              </c:strCache>
            </c:strRef>
          </c:tx>
          <c:invertIfNegative val="0"/>
          <c:cat>
            <c:numRef>
              <c:f>'[Chart in Microsoft PowerPoint]Eläkegraafit'!$B$2:$G$2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'[Chart in Microsoft PowerPoint]Eläkegraafit'!$B$3:$G$3</c:f>
              <c:numCache>
                <c:formatCode>General</c:formatCode>
                <c:ptCount val="6"/>
                <c:pt idx="0">
                  <c:v>88.4</c:v>
                </c:pt>
                <c:pt idx="1">
                  <c:v>90.6</c:v>
                </c:pt>
                <c:pt idx="2">
                  <c:v>89.7</c:v>
                </c:pt>
                <c:pt idx="3">
                  <c:v>92.6</c:v>
                </c:pt>
                <c:pt idx="4" formatCode="0.0">
                  <c:v>94</c:v>
                </c:pt>
                <c:pt idx="5">
                  <c:v>95.4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59264"/>
        <c:axId val="176452736"/>
      </c:barChart>
      <c:lineChart>
        <c:grouping val="standard"/>
        <c:varyColors val="0"/>
        <c:ser>
          <c:idx val="1"/>
          <c:order val="1"/>
          <c:tx>
            <c:strRef>
              <c:f>'[Chart in Microsoft PowerPoint]Eläkegraafit'!$A$4</c:f>
              <c:strCache>
                <c:ptCount val="1"/>
                <c:pt idx="0">
                  <c:v>Funding Rate %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PowerPoint]Eläkegraafit'!$B$2:$G$2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'[Chart in Microsoft PowerPoint]Eläkegraafit'!$B$4:$G$4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0.15</c:v>
                </c:pt>
                <c:pt idx="2">
                  <c:v>0.15</c:v>
                </c:pt>
                <c:pt idx="3">
                  <c:v>0.17</c:v>
                </c:pt>
                <c:pt idx="4">
                  <c:v>0.17</c:v>
                </c:pt>
                <c:pt idx="5">
                  <c:v>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43808"/>
        <c:axId val="188458496"/>
      </c:lineChart>
      <c:catAx>
        <c:axId val="16845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452736"/>
        <c:crosses val="autoZero"/>
        <c:auto val="1"/>
        <c:lblAlgn val="ctr"/>
        <c:lblOffset val="100"/>
        <c:noMultiLvlLbl val="0"/>
      </c:catAx>
      <c:valAx>
        <c:axId val="17645273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dirty="0" err="1" smtClean="0"/>
                  <a:t>Billion</a:t>
                </a:r>
                <a:r>
                  <a:rPr lang="fi-FI" baseline="0" dirty="0" smtClean="0"/>
                  <a:t> </a:t>
                </a:r>
                <a:r>
                  <a:rPr lang="fi-FI" dirty="0" err="1" smtClean="0"/>
                  <a:t>euros</a:t>
                </a:r>
                <a:endParaRPr lang="fi-FI" dirty="0"/>
              </a:p>
            </c:rich>
          </c:tx>
          <c:layout>
            <c:manualLayout>
              <c:xMode val="edge"/>
              <c:yMode val="edge"/>
              <c:x val="3.333333333333334E-2"/>
              <c:y val="5.68026392534270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8459264"/>
        <c:crosses val="autoZero"/>
        <c:crossBetween val="between"/>
        <c:majorUnit val="20"/>
      </c:valAx>
      <c:valAx>
        <c:axId val="188458496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one"/>
        <c:crossAx val="189943808"/>
        <c:crosses val="max"/>
        <c:crossBetween val="between"/>
        <c:majorUnit val="0.2"/>
      </c:valAx>
      <c:catAx>
        <c:axId val="18994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845849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0.76905</cdr:x>
      <cdr:y>0.79846</cdr:y>
    </cdr:from>
    <cdr:to>
      <cdr:x>0.8157</cdr:x>
      <cdr:y>0.87308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4825" y="3622675"/>
          <a:ext cx="18473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endParaRPr lang="fi-FI" sz="16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0.36769</cdr:x>
      <cdr:y>0.65947</cdr:y>
    </cdr:from>
    <cdr:to>
      <cdr:x>0.45644</cdr:x>
      <cdr:y>0.72763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1937" y="2680072"/>
          <a:ext cx="596653" cy="2770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 smtClean="0"/>
            <a:t>-2,3 %</a:t>
          </a:r>
        </a:p>
      </cdr:txBody>
    </cdr:sp>
  </cdr:relSizeAnchor>
  <cdr:relSizeAnchor xmlns:cdr="http://schemas.openxmlformats.org/drawingml/2006/chartDrawing">
    <cdr:from>
      <cdr:x>0.68902</cdr:x>
      <cdr:y>0.34053</cdr:y>
    </cdr:from>
    <cdr:to>
      <cdr:x>0.76942</cdr:x>
      <cdr:y>0.40869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32177" y="1383928"/>
          <a:ext cx="540517" cy="2770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 smtClean="0"/>
            <a:t>6,4 %</a:t>
          </a:r>
        </a:p>
      </cdr:txBody>
    </cdr:sp>
  </cdr:relSizeAnchor>
  <cdr:relSizeAnchor xmlns:cdr="http://schemas.openxmlformats.org/drawingml/2006/chartDrawing">
    <cdr:from>
      <cdr:x>0.85905</cdr:x>
      <cdr:y>0.2665</cdr:y>
    </cdr:from>
    <cdr:to>
      <cdr:x>0.94494</cdr:x>
      <cdr:y>0.33466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75267" y="1083056"/>
          <a:ext cx="57740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 smtClean="0"/>
            <a:t>7,8 %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06579CA-841C-B447-BA9F-AA36B329B3A4}" type="datetime1">
              <a:rPr lang="fi-FI"/>
              <a:pPr/>
              <a:t>25.2.2015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3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08983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0E69BB6-B7FF-9648-ABC6-33BA4EC972D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053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239CEBF-53F6-CB42-8A35-160359A365C9}" type="datetime1">
              <a:rPr lang="fi-FI"/>
              <a:pPr/>
              <a:t>25.2.2015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5350"/>
            <a:ext cx="533527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3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08983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0DEE6A7-63E4-B647-801C-D6F5A9263D6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91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58B3-77A1-4BB5-B6EB-FB6F3D7C44E9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950" y="3658340"/>
            <a:ext cx="7435850" cy="1204967"/>
          </a:xfrm>
        </p:spPr>
        <p:txBody>
          <a:bodyPr/>
          <a:lstStyle>
            <a:lvl1pPr algn="r">
              <a:defRPr cap="all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951" y="4617915"/>
            <a:ext cx="7435850" cy="154204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>
          <a:xfrm>
            <a:off x="500577" y="115169"/>
            <a:ext cx="8537671" cy="30157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8F7727-151E-FA4D-83F7-E162141A240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58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10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9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1DBCD-7F09-0D48-A41F-FDE84AE1AAB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57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10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400" y="1600200"/>
            <a:ext cx="3943399" cy="45259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F104493-104C-1C4C-8137-F6541E07D64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3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10" y="1535113"/>
            <a:ext cx="396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10" y="2174875"/>
            <a:ext cx="39600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6799" y="1535113"/>
            <a:ext cx="396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6799" y="2174875"/>
            <a:ext cx="39600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12F0-20A4-A144-8A38-F80BE0149F7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13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403F-8EDE-EE4A-BBE6-1DEE127E8BF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43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232B8-1A34-1B43-910D-457D8C42D9E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7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2585C-F9E7-6644-BD5C-37807FD3047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48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4800600"/>
            <a:ext cx="8462876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599" y="127000"/>
            <a:ext cx="8570875" cy="4575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99" y="5367338"/>
            <a:ext cx="8462876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4D89C-C331-C247-9D7E-1A4ACD51C1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31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3837-DD99-E64F-8836-00914B4DC77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95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991" y="546100"/>
            <a:ext cx="1620183" cy="5580063"/>
          </a:xfrm>
        </p:spPr>
        <p:txBody>
          <a:bodyPr vert="eaVert"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546100"/>
            <a:ext cx="6880791" cy="5580063"/>
          </a:xfrm>
        </p:spPr>
        <p:txBody>
          <a:bodyPr vert="eaVert"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38DB0-10F3-D347-B685-4CD6F1ADC59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3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88476" y="116613"/>
            <a:ext cx="8560626" cy="60441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50950" y="43322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50951" y="5287557"/>
            <a:ext cx="7435850" cy="873059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ADFE65-A7F4-C34F-A51E-860F77DCD3B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4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5888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0B48-8915-8D49-977A-8AFB854C2D0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8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koinen_valilehti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16612"/>
            <a:ext cx="8570976" cy="604723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0B48-8915-8D49-977A-8AFB854C2D0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87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9063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4B9F-A4BD-1147-AC44-941B6A0F5D0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74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04775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F7F9-E527-0049-B062-CDDB23A04B2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11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19063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1E30-CE10-1B4E-A87B-DAB345647B5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4775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0EEAF-D870-A34C-9B0B-269BFF8B536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95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D7741-B06C-B04F-8C88-470F416AEC5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31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alapalkki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284913"/>
            <a:ext cx="8566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3100" y="115888"/>
            <a:ext cx="80137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3100" y="1600200"/>
            <a:ext cx="8013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738" y="6362700"/>
            <a:ext cx="865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0238" y="6367463"/>
            <a:ext cx="28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The figures in this release are preliminary and have not been audited.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0413" y="6356350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B67793FC-921A-084F-BBAF-D80858192E9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32196" y="114300"/>
            <a:ext cx="195263" cy="1509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32196" y="1612900"/>
            <a:ext cx="195263" cy="1509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32196" y="3109913"/>
            <a:ext cx="195263" cy="1509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32196" y="4594225"/>
            <a:ext cx="195263" cy="15097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6" r:id="rId3"/>
    <p:sldLayoutId id="2147483691" r:id="rId4"/>
    <p:sldLayoutId id="2147483687" r:id="rId5"/>
    <p:sldLayoutId id="2147483688" r:id="rId6"/>
    <p:sldLayoutId id="2147483689" r:id="rId7"/>
    <p:sldLayoutId id="2147483690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2357" y="3657600"/>
            <a:ext cx="7914443" cy="1206500"/>
          </a:xfrm>
        </p:spPr>
        <p:txBody>
          <a:bodyPr>
            <a:normAutofit/>
          </a:bodyPr>
          <a:lstStyle/>
          <a:p>
            <a:r>
              <a:rPr lang="fi-FI" cap="none" dirty="0" smtClean="0"/>
              <a:t>THE STATE PENSION FUND (VER)</a:t>
            </a:r>
            <a:endParaRPr lang="fi-FI" cap="none" dirty="0"/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>
          <a:xfrm>
            <a:off x="1250950" y="4618038"/>
            <a:ext cx="7435850" cy="1541462"/>
          </a:xfrm>
        </p:spPr>
        <p:txBody>
          <a:bodyPr/>
          <a:lstStyle/>
          <a:p>
            <a:r>
              <a:rPr lang="fi-FI" dirty="0" smtClean="0"/>
              <a:t>PRESS RELEASE 28th </a:t>
            </a:r>
            <a:r>
              <a:rPr lang="fi-FI" dirty="0" err="1" smtClean="0"/>
              <a:t>January</a:t>
            </a:r>
            <a:r>
              <a:rPr lang="fi-FI" dirty="0" smtClean="0"/>
              <a:t> 2015.</a:t>
            </a:r>
            <a:endParaRPr lang="fi-FI" dirty="0"/>
          </a:p>
        </p:txBody>
      </p:sp>
      <p:pic>
        <p:nvPicPr>
          <p:cNvPr id="24581" name="Picture Placeholder 13" descr="kuvitus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 b="-37"/>
          <a:stretch>
            <a:fillRect/>
          </a:stretch>
        </p:blipFill>
        <p:spPr>
          <a:xfrm>
            <a:off x="500063" y="115888"/>
            <a:ext cx="8537575" cy="301466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F7727-151E-FA4D-83F7-E162141A2404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 smtClean="0"/>
              <a:t>5 </a:t>
            </a:r>
            <a:r>
              <a:rPr lang="fi-FI" sz="3200" dirty="0" err="1" smtClean="0"/>
              <a:t>Years</a:t>
            </a:r>
            <a:r>
              <a:rPr lang="fi-FI" sz="3200" dirty="0" smtClean="0"/>
              <a:t> </a:t>
            </a:r>
            <a:r>
              <a:rPr lang="fi-FI" sz="3200" dirty="0" err="1" smtClean="0"/>
              <a:t>Investment</a:t>
            </a:r>
            <a:r>
              <a:rPr lang="fi-FI" sz="3200" dirty="0" smtClean="0"/>
              <a:t> </a:t>
            </a:r>
            <a:r>
              <a:rPr lang="fi-FI" sz="3200" dirty="0" err="1" smtClean="0"/>
              <a:t>Returns</a:t>
            </a:r>
            <a:r>
              <a:rPr lang="fi-FI" sz="3200" dirty="0" smtClean="0"/>
              <a:t>, %</a:t>
            </a:r>
            <a:endParaRPr lang="fi-FI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49009630"/>
              </p:ext>
            </p:extLst>
          </p:nvPr>
        </p:nvGraphicFramePr>
        <p:xfrm>
          <a:off x="1567072" y="1423705"/>
          <a:ext cx="672285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0048" y="5522976"/>
            <a:ext cx="3685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Returns</a:t>
            </a:r>
            <a:r>
              <a:rPr lang="fi-FI" sz="1000" dirty="0" smtClean="0"/>
              <a:t> </a:t>
            </a:r>
            <a:r>
              <a:rPr lang="fi-FI" sz="1000" dirty="0" err="1" smtClean="0"/>
              <a:t>are</a:t>
            </a:r>
            <a:r>
              <a:rPr lang="fi-FI" sz="1000" dirty="0" smtClean="0"/>
              <a:t> </a:t>
            </a:r>
            <a:r>
              <a:rPr lang="fi-FI" sz="1000" dirty="0" err="1" smtClean="0"/>
              <a:t>calculated</a:t>
            </a:r>
            <a:r>
              <a:rPr lang="fi-FI" sz="1000" dirty="0" smtClean="0"/>
              <a:t> </a:t>
            </a:r>
            <a:r>
              <a:rPr lang="fi-FI" sz="1000" dirty="0" err="1" smtClean="0"/>
              <a:t>after</a:t>
            </a:r>
            <a:r>
              <a:rPr lang="fi-FI" sz="1000" dirty="0" smtClean="0"/>
              <a:t> the </a:t>
            </a:r>
            <a:r>
              <a:rPr lang="fi-FI" sz="1000" dirty="0" err="1" smtClean="0"/>
              <a:t>costs</a:t>
            </a:r>
            <a:r>
              <a:rPr lang="fi-FI" sz="1000" dirty="0" smtClean="0"/>
              <a:t> of </a:t>
            </a:r>
            <a:r>
              <a:rPr lang="fi-FI" sz="1000" dirty="0" err="1" smtClean="0"/>
              <a:t>investment</a:t>
            </a:r>
            <a:r>
              <a:rPr lang="fi-FI" sz="1000" dirty="0" smtClean="0"/>
              <a:t> </a:t>
            </a:r>
            <a:r>
              <a:rPr lang="fi-FI" sz="1000" dirty="0" err="1" smtClean="0"/>
              <a:t>activities</a:t>
            </a:r>
            <a:r>
              <a:rPr lang="fi-FI" sz="1000" dirty="0" smtClean="0"/>
              <a:t>.</a:t>
            </a:r>
          </a:p>
          <a:p>
            <a:r>
              <a:rPr lang="fi-FI" sz="1000" dirty="0" smtClean="0"/>
              <a:t>The </a:t>
            </a:r>
            <a:r>
              <a:rPr lang="fi-FI" sz="1000" dirty="0" err="1" smtClean="0"/>
              <a:t>geometric</a:t>
            </a:r>
            <a:r>
              <a:rPr lang="fi-FI" sz="1000" dirty="0" smtClean="0"/>
              <a:t> </a:t>
            </a:r>
            <a:r>
              <a:rPr lang="fi-FI" sz="1000" dirty="0" err="1" smtClean="0"/>
              <a:t>average</a:t>
            </a:r>
            <a:r>
              <a:rPr lang="fi-FI" sz="1000" dirty="0" smtClean="0"/>
              <a:t> of </a:t>
            </a:r>
            <a:r>
              <a:rPr lang="fi-FI" sz="1000" dirty="0" err="1" smtClean="0"/>
              <a:t>VER’s</a:t>
            </a:r>
            <a:r>
              <a:rPr lang="fi-FI" sz="1000" dirty="0" smtClean="0"/>
              <a:t> 5 </a:t>
            </a:r>
            <a:r>
              <a:rPr lang="fi-FI" sz="1000" dirty="0" err="1" smtClean="0"/>
              <a:t>years</a:t>
            </a:r>
            <a:r>
              <a:rPr lang="fi-FI" sz="1000" dirty="0" smtClean="0"/>
              <a:t> </a:t>
            </a:r>
            <a:r>
              <a:rPr lang="fi-FI" sz="1000" dirty="0" err="1" smtClean="0"/>
              <a:t>return</a:t>
            </a:r>
            <a:r>
              <a:rPr lang="fi-FI" sz="1000" dirty="0" smtClean="0"/>
              <a:t> is 6,8 per </a:t>
            </a:r>
            <a:r>
              <a:rPr lang="fi-FI" sz="1000" dirty="0" err="1" smtClean="0"/>
              <a:t>cent</a:t>
            </a:r>
            <a:endParaRPr lang="fi-FI" sz="1000" dirty="0" smtClean="0"/>
          </a:p>
          <a:p>
            <a:r>
              <a:rPr lang="fi-FI" sz="1000" dirty="0" smtClean="0"/>
              <a:t>and the 10 </a:t>
            </a:r>
            <a:r>
              <a:rPr lang="fi-FI" sz="1000" dirty="0" err="1" smtClean="0"/>
              <a:t>years</a:t>
            </a:r>
            <a:r>
              <a:rPr lang="fi-FI" sz="1000" dirty="0" smtClean="0"/>
              <a:t> is 5,5 per </a:t>
            </a:r>
            <a:r>
              <a:rPr lang="fi-FI" sz="1000" dirty="0" err="1" smtClean="0"/>
              <a:t>cent</a:t>
            </a:r>
            <a:endParaRPr lang="fi-FI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11,3 %</a:t>
            </a:r>
            <a:endParaRPr lang="fi-FI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403F-8EDE-EE4A-BBE6-1DEE127E8BF8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48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Key </a:t>
            </a:r>
            <a:r>
              <a:rPr lang="fi-FI" dirty="0" err="1" smtClean="0"/>
              <a:t>Figures</a:t>
            </a:r>
            <a:r>
              <a:rPr lang="fi-FI" dirty="0" smtClean="0"/>
              <a:t> </a:t>
            </a:r>
            <a:r>
              <a:rPr lang="fi-FI" dirty="0" smtClean="0"/>
              <a:t>2013-2014</a:t>
            </a:r>
            <a:endParaRPr lang="en-GB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3783"/>
              </p:ext>
            </p:extLst>
          </p:nvPr>
        </p:nvGraphicFramePr>
        <p:xfrm>
          <a:off x="684212" y="1628775"/>
          <a:ext cx="78266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820"/>
                <a:gridCol w="1825400"/>
                <a:gridCol w="1825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 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2013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2014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Income</a:t>
                      </a:r>
                      <a:r>
                        <a:rPr lang="fi-FI" sz="1400" u="none" strike="noStrike" dirty="0" smtClean="0"/>
                        <a:t> </a:t>
                      </a:r>
                      <a:r>
                        <a:rPr lang="fi-FI" sz="1400" u="none" strike="noStrike" dirty="0" err="1" smtClean="0"/>
                        <a:t>From</a:t>
                      </a:r>
                      <a:r>
                        <a:rPr lang="fi-FI" sz="1400" u="none" strike="noStrike" dirty="0" smtClean="0"/>
                        <a:t> Pension </a:t>
                      </a:r>
                      <a:r>
                        <a:rPr lang="fi-FI" sz="1400" u="none" strike="noStrike" dirty="0" err="1" smtClean="0"/>
                        <a:t>Premiums</a:t>
                      </a:r>
                      <a:r>
                        <a:rPr lang="fi-FI" sz="1400" u="none" strike="noStrike" dirty="0" smtClean="0"/>
                        <a:t>, MEUR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/>
                        <a:t>1 </a:t>
                      </a:r>
                      <a:r>
                        <a:rPr lang="fi-FI" sz="1400" u="none" strike="noStrike" dirty="0" smtClean="0"/>
                        <a:t>634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1 712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smtClean="0"/>
                        <a:t>Net Premium,</a:t>
                      </a:r>
                      <a:r>
                        <a:rPr lang="fi-FI" sz="1400" u="none" strike="noStrike" baseline="0" dirty="0" smtClean="0"/>
                        <a:t> MEUR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45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Transfer</a:t>
                      </a:r>
                      <a:r>
                        <a:rPr lang="fi-FI" sz="1400" u="none" strike="noStrike" dirty="0" smtClean="0"/>
                        <a:t> To State </a:t>
                      </a:r>
                      <a:r>
                        <a:rPr lang="fi-FI" sz="1400" u="none" strike="noStrike" dirty="0" err="1" smtClean="0"/>
                        <a:t>Budget</a:t>
                      </a:r>
                      <a:r>
                        <a:rPr lang="fi-FI" sz="1400" u="none" strike="noStrike" dirty="0" smtClean="0"/>
                        <a:t>, MEUR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/>
                        <a:t>1 </a:t>
                      </a:r>
                      <a:r>
                        <a:rPr lang="fi-FI" sz="1400" u="none" strike="noStrike" dirty="0" smtClean="0"/>
                        <a:t>678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1 728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smtClean="0"/>
                        <a:t>Total </a:t>
                      </a:r>
                      <a:r>
                        <a:rPr lang="fi-FI" sz="1400" u="none" strike="noStrike" dirty="0" err="1" smtClean="0"/>
                        <a:t>Sum</a:t>
                      </a:r>
                      <a:r>
                        <a:rPr lang="fi-FI" sz="1400" u="none" strike="noStrike" baseline="0" dirty="0" smtClean="0"/>
                        <a:t> of The </a:t>
                      </a:r>
                      <a:r>
                        <a:rPr lang="fi-FI" sz="1400" u="none" strike="noStrike" baseline="0" dirty="0" err="1" smtClean="0"/>
                        <a:t>Balance</a:t>
                      </a:r>
                      <a:r>
                        <a:rPr lang="fi-FI" sz="1400" u="none" strike="noStrike" baseline="0" dirty="0" smtClean="0"/>
                        <a:t> </a:t>
                      </a:r>
                      <a:r>
                        <a:rPr lang="fi-FI" sz="1400" u="none" strike="noStrike" baseline="0" dirty="0" err="1" smtClean="0"/>
                        <a:t>Sheet</a:t>
                      </a:r>
                      <a:r>
                        <a:rPr lang="fi-FI" sz="1400" u="none" strike="noStrike" baseline="0" dirty="0" smtClean="0"/>
                        <a:t>, MEUR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14</a:t>
                      </a:r>
                      <a:r>
                        <a:rPr lang="fi-FI" sz="1400" u="none" strike="noStrike" baseline="0" dirty="0" smtClean="0"/>
                        <a:t> 321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715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smtClean="0"/>
                        <a:t>Pension </a:t>
                      </a:r>
                      <a:r>
                        <a:rPr lang="fi-FI" sz="1400" u="none" strike="noStrike" dirty="0" err="1" smtClean="0"/>
                        <a:t>Contribution</a:t>
                      </a:r>
                      <a:r>
                        <a:rPr lang="fi-FI" sz="1400" u="none" strike="noStrike" dirty="0" smtClean="0"/>
                        <a:t>, MEUR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94 000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400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Funding</a:t>
                      </a:r>
                      <a:r>
                        <a:rPr lang="fi-FI" sz="1400" u="none" strike="noStrike" dirty="0" smtClean="0"/>
                        <a:t> </a:t>
                      </a:r>
                      <a:r>
                        <a:rPr lang="fi-FI" sz="1400" u="none" strike="noStrike" dirty="0" err="1" smtClean="0"/>
                        <a:t>Rate</a:t>
                      </a:r>
                      <a:r>
                        <a:rPr lang="fi-FI" sz="1400" u="none" strike="noStrike" dirty="0" smtClean="0"/>
                        <a:t> %*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17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Personnel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4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fi-FI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i-FI" sz="14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  <a:r>
                        <a:rPr lang="fi-FI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fi-FI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(% of </a:t>
                      </a:r>
                      <a:r>
                        <a:rPr lang="fi-FI" sz="14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fi-FI" sz="14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capital)</a:t>
                      </a:r>
                      <a:endParaRPr lang="fi-FI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0,04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0,04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4F54-2E26-4121-B2B3-906AD2952B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213" y="5373216"/>
            <a:ext cx="2374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*</a:t>
            </a:r>
            <a:r>
              <a:rPr lang="fi-FI" sz="1200" dirty="0" err="1"/>
              <a:t>investments/pension</a:t>
            </a:r>
            <a:r>
              <a:rPr lang="fi-FI" sz="1200" dirty="0"/>
              <a:t> </a:t>
            </a:r>
            <a:r>
              <a:rPr lang="fi-FI" sz="1200" dirty="0" err="1"/>
              <a:t>provisions</a:t>
            </a:r>
            <a:endParaRPr lang="fi-FI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248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VER’s</a:t>
            </a:r>
            <a:r>
              <a:rPr lang="fi-FI" dirty="0" smtClean="0"/>
              <a:t> Net </a:t>
            </a:r>
            <a:r>
              <a:rPr lang="fi-FI" dirty="0"/>
              <a:t>P</a:t>
            </a:r>
            <a:r>
              <a:rPr lang="fi-FI" dirty="0" smtClean="0"/>
              <a:t>remium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12</a:t>
            </a:fld>
            <a:endParaRPr lang="fi-FI"/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40983154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8610" y="2131817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Millio</a:t>
            </a:r>
            <a:r>
              <a:rPr lang="fi-FI" sz="1000" dirty="0" err="1" smtClean="0"/>
              <a:t>n</a:t>
            </a:r>
            <a:r>
              <a:rPr lang="fi-FI" sz="1000" dirty="0" smtClean="0"/>
              <a:t> </a:t>
            </a:r>
            <a:r>
              <a:rPr lang="fi-FI" sz="1000" dirty="0" smtClean="0"/>
              <a:t> </a:t>
            </a:r>
            <a:r>
              <a:rPr lang="fi-FI" sz="1000" dirty="0" err="1" smtClean="0"/>
              <a:t>euros</a:t>
            </a:r>
            <a:endParaRPr lang="fi-FI" sz="1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229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 err="1" smtClean="0"/>
              <a:t>VER’s</a:t>
            </a:r>
            <a:r>
              <a:rPr lang="fi-FI" sz="3200" dirty="0" smtClean="0"/>
              <a:t> Pension </a:t>
            </a:r>
            <a:r>
              <a:rPr lang="fi-FI" sz="3200" dirty="0" err="1" smtClean="0"/>
              <a:t>Liability</a:t>
            </a:r>
            <a:r>
              <a:rPr lang="fi-FI" sz="3200" dirty="0" smtClean="0"/>
              <a:t> and </a:t>
            </a:r>
            <a:r>
              <a:rPr lang="fi-FI" sz="3200" dirty="0" err="1" smtClean="0"/>
              <a:t>Funding</a:t>
            </a:r>
            <a:r>
              <a:rPr lang="fi-FI" sz="3200" dirty="0" smtClean="0"/>
              <a:t> </a:t>
            </a:r>
            <a:r>
              <a:rPr lang="fi-FI" sz="3200" dirty="0" err="1" smtClean="0"/>
              <a:t>Rate</a:t>
            </a:r>
            <a:endParaRPr lang="fi-FI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550411"/>
              </p:ext>
            </p:extLst>
          </p:nvPr>
        </p:nvGraphicFramePr>
        <p:xfrm>
          <a:off x="772356" y="1526959"/>
          <a:ext cx="7608057" cy="425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680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000" dirty="0" err="1" smtClean="0"/>
              <a:t>VER’s</a:t>
            </a:r>
            <a:r>
              <a:rPr lang="fi-FI" sz="3000" dirty="0" smtClean="0"/>
              <a:t> Pension </a:t>
            </a:r>
            <a:r>
              <a:rPr lang="fi-FI" sz="3000" dirty="0" smtClean="0"/>
              <a:t>P</a:t>
            </a:r>
            <a:r>
              <a:rPr lang="fi-FI" sz="3000" dirty="0" smtClean="0"/>
              <a:t>remium </a:t>
            </a:r>
            <a:r>
              <a:rPr lang="fi-FI" sz="3000" dirty="0" err="1" smtClean="0"/>
              <a:t>Income</a:t>
            </a:r>
            <a:r>
              <a:rPr lang="fi-FI" sz="3000" dirty="0" smtClean="0"/>
              <a:t> and the </a:t>
            </a:r>
            <a:r>
              <a:rPr lang="fi-FI" sz="3000" dirty="0" err="1" smtClean="0"/>
              <a:t>State’s</a:t>
            </a:r>
            <a:r>
              <a:rPr lang="fi-FI" sz="3000" dirty="0" smtClean="0"/>
              <a:t> Pension </a:t>
            </a:r>
            <a:r>
              <a:rPr lang="fi-FI" sz="3000" dirty="0" err="1" smtClean="0"/>
              <a:t>Expenses</a:t>
            </a:r>
            <a:r>
              <a:rPr lang="fi-FI" sz="3000" dirty="0" smtClean="0"/>
              <a:t> </a:t>
            </a:r>
            <a:endParaRPr lang="fi-FI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14</a:t>
            </a:fld>
            <a:endParaRPr lang="fi-FI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821020"/>
              </p:ext>
            </p:extLst>
          </p:nvPr>
        </p:nvGraphicFramePr>
        <p:xfrm>
          <a:off x="827584" y="1196752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747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144" y="353568"/>
            <a:ext cx="8280400" cy="1143000"/>
          </a:xfrm>
        </p:spPr>
        <p:txBody>
          <a:bodyPr/>
          <a:lstStyle/>
          <a:p>
            <a:pPr algn="ctr"/>
            <a:r>
              <a:rPr lang="fi-FI" dirty="0" err="1" smtClean="0"/>
              <a:t>Year</a:t>
            </a:r>
            <a:r>
              <a:rPr lang="fi-FI" dirty="0" smtClean="0"/>
              <a:t> 2014 in </a:t>
            </a:r>
            <a:r>
              <a:rPr lang="fi-FI" dirty="0" err="1" smtClean="0"/>
              <a:t>Brief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34998"/>
            <a:ext cx="8493576" cy="5102313"/>
          </a:xfrm>
          <a:ln>
            <a:solidFill>
              <a:srgbClr val="274F8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fi-FI" sz="16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smtClean="0">
                <a:solidFill>
                  <a:schemeClr val="tx1"/>
                </a:solidFill>
              </a:rPr>
              <a:t>Return on </a:t>
            </a:r>
            <a:r>
              <a:rPr lang="fi-FI" sz="1800" dirty="0" err="1" smtClean="0">
                <a:solidFill>
                  <a:schemeClr val="tx1"/>
                </a:solidFill>
              </a:rPr>
              <a:t>investment</a:t>
            </a:r>
            <a:r>
              <a:rPr lang="fi-FI" sz="1800" dirty="0" smtClean="0">
                <a:solidFill>
                  <a:schemeClr val="tx1"/>
                </a:solidFill>
              </a:rPr>
              <a:t> for the </a:t>
            </a:r>
            <a:r>
              <a:rPr lang="fi-FI" sz="1800" dirty="0" err="1" smtClean="0">
                <a:solidFill>
                  <a:schemeClr val="tx1"/>
                </a:solidFill>
              </a:rPr>
              <a:t>year</a:t>
            </a:r>
            <a:r>
              <a:rPr lang="fi-FI" sz="1800" dirty="0" smtClean="0">
                <a:solidFill>
                  <a:schemeClr val="tx1"/>
                </a:solidFill>
              </a:rPr>
              <a:t> 2014  </a:t>
            </a:r>
            <a:r>
              <a:rPr lang="fi-FI" sz="1800" dirty="0" err="1" smtClean="0">
                <a:solidFill>
                  <a:schemeClr val="tx1"/>
                </a:solidFill>
              </a:rPr>
              <a:t>was</a:t>
            </a:r>
            <a:r>
              <a:rPr lang="fi-FI" sz="1800" dirty="0" smtClean="0">
                <a:solidFill>
                  <a:schemeClr val="tx1"/>
                </a:solidFill>
              </a:rPr>
              <a:t> 7,8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 (6,4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 in 2013).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smtClean="0">
                <a:solidFill>
                  <a:schemeClr val="tx1"/>
                </a:solidFill>
              </a:rPr>
              <a:t>Market </a:t>
            </a:r>
            <a:r>
              <a:rPr lang="fi-FI" sz="1800" dirty="0" err="1" smtClean="0">
                <a:solidFill>
                  <a:schemeClr val="tx1"/>
                </a:solidFill>
              </a:rPr>
              <a:t>value</a:t>
            </a:r>
            <a:r>
              <a:rPr lang="fi-FI" sz="1800" dirty="0" smtClean="0">
                <a:solidFill>
                  <a:schemeClr val="tx1"/>
                </a:solidFill>
              </a:rPr>
              <a:t> of </a:t>
            </a:r>
            <a:r>
              <a:rPr lang="fi-FI" sz="1800" dirty="0" err="1" smtClean="0">
                <a:solidFill>
                  <a:schemeClr val="tx1"/>
                </a:solidFill>
              </a:rPr>
              <a:t>investments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was</a:t>
            </a:r>
            <a:r>
              <a:rPr lang="fi-FI" sz="1800" dirty="0" smtClean="0">
                <a:solidFill>
                  <a:schemeClr val="tx1"/>
                </a:solidFill>
              </a:rPr>
              <a:t> 17,6 </a:t>
            </a:r>
            <a:r>
              <a:rPr lang="fi-FI" sz="1800" dirty="0" err="1" smtClean="0">
                <a:solidFill>
                  <a:schemeClr val="tx1"/>
                </a:solidFill>
              </a:rPr>
              <a:t>billion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euros</a:t>
            </a:r>
            <a:r>
              <a:rPr lang="fi-FI" sz="1800" dirty="0" smtClean="0">
                <a:solidFill>
                  <a:schemeClr val="tx1"/>
                </a:solidFill>
              </a:rPr>
              <a:t> (16,3 </a:t>
            </a:r>
            <a:r>
              <a:rPr lang="fi-FI" sz="1800" dirty="0" err="1" smtClean="0">
                <a:solidFill>
                  <a:schemeClr val="tx1"/>
                </a:solidFill>
              </a:rPr>
              <a:t>billion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euros</a:t>
            </a:r>
            <a:r>
              <a:rPr lang="fi-FI" sz="1800" dirty="0" smtClean="0">
                <a:solidFill>
                  <a:schemeClr val="tx1"/>
                </a:solidFill>
              </a:rPr>
              <a:t> 31st </a:t>
            </a:r>
            <a:r>
              <a:rPr lang="fi-FI" sz="1800" dirty="0" err="1" smtClean="0">
                <a:solidFill>
                  <a:schemeClr val="tx1"/>
                </a:solidFill>
              </a:rPr>
              <a:t>December</a:t>
            </a:r>
            <a:r>
              <a:rPr lang="fi-FI" sz="1800" dirty="0" smtClean="0">
                <a:solidFill>
                  <a:schemeClr val="tx1"/>
                </a:solidFill>
              </a:rPr>
              <a:t> 2013).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smtClean="0">
                <a:solidFill>
                  <a:schemeClr val="tx1"/>
                </a:solidFill>
              </a:rPr>
              <a:t>The proportion of the </a:t>
            </a:r>
            <a:r>
              <a:rPr lang="fi-FI" sz="1800" dirty="0" err="1" smtClean="0">
                <a:solidFill>
                  <a:schemeClr val="tx1"/>
                </a:solidFill>
              </a:rPr>
              <a:t>fixed-income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investments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was</a:t>
            </a:r>
            <a:r>
              <a:rPr lang="fi-FI" sz="1800" dirty="0" smtClean="0">
                <a:solidFill>
                  <a:schemeClr val="tx1"/>
                </a:solidFill>
              </a:rPr>
              <a:t> 50,4 (51,6)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 on 31st </a:t>
            </a:r>
            <a:r>
              <a:rPr lang="fi-FI" sz="1800" dirty="0" err="1" smtClean="0">
                <a:solidFill>
                  <a:schemeClr val="tx1"/>
                </a:solidFill>
              </a:rPr>
              <a:t>December</a:t>
            </a:r>
            <a:r>
              <a:rPr lang="fi-FI" sz="1800" dirty="0" smtClean="0">
                <a:solidFill>
                  <a:schemeClr val="tx1"/>
                </a:solidFill>
              </a:rPr>
              <a:t> 2013, the proportion of </a:t>
            </a:r>
            <a:r>
              <a:rPr lang="fi-FI" sz="1800" dirty="0" err="1" smtClean="0">
                <a:solidFill>
                  <a:schemeClr val="tx1"/>
                </a:solidFill>
              </a:rPr>
              <a:t>quoted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equities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was</a:t>
            </a:r>
            <a:r>
              <a:rPr lang="fi-FI" sz="1800" dirty="0" smtClean="0">
                <a:solidFill>
                  <a:schemeClr val="tx1"/>
                </a:solidFill>
              </a:rPr>
              <a:t> 39,5 (39,9)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 and the proportion of </a:t>
            </a:r>
            <a:r>
              <a:rPr lang="fi-FI" sz="1800" dirty="0" err="1" smtClean="0">
                <a:solidFill>
                  <a:schemeClr val="tx1"/>
                </a:solidFill>
              </a:rPr>
              <a:t>other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investments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was</a:t>
            </a:r>
            <a:r>
              <a:rPr lang="fi-FI" sz="1800" dirty="0" smtClean="0">
                <a:solidFill>
                  <a:schemeClr val="tx1"/>
                </a:solidFill>
              </a:rPr>
              <a:t>  10,1 (8,5)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smtClean="0">
                <a:solidFill>
                  <a:schemeClr val="tx1"/>
                </a:solidFill>
              </a:rPr>
              <a:t>The </a:t>
            </a:r>
            <a:r>
              <a:rPr lang="fi-FI" sz="1800" dirty="0" err="1" smtClean="0">
                <a:solidFill>
                  <a:schemeClr val="tx1"/>
                </a:solidFill>
              </a:rPr>
              <a:t>return</a:t>
            </a:r>
            <a:r>
              <a:rPr lang="fi-FI" sz="1800" dirty="0" smtClean="0">
                <a:solidFill>
                  <a:schemeClr val="tx1"/>
                </a:solidFill>
              </a:rPr>
              <a:t> of </a:t>
            </a:r>
            <a:r>
              <a:rPr lang="fi-FI" sz="1800" dirty="0" err="1" smtClean="0">
                <a:solidFill>
                  <a:schemeClr val="tx1"/>
                </a:solidFill>
              </a:rPr>
              <a:t>fixed-income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investments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was</a:t>
            </a:r>
            <a:r>
              <a:rPr lang="fi-FI" sz="1800" dirty="0" smtClean="0">
                <a:solidFill>
                  <a:schemeClr val="tx1"/>
                </a:solidFill>
              </a:rPr>
              <a:t> 4,9 (-1,6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 in 2013) and the </a:t>
            </a:r>
            <a:r>
              <a:rPr lang="fi-FI" sz="1800" dirty="0" err="1" smtClean="0">
                <a:solidFill>
                  <a:schemeClr val="tx1"/>
                </a:solidFill>
              </a:rPr>
              <a:t>return</a:t>
            </a:r>
            <a:r>
              <a:rPr lang="fi-FI" sz="1800" dirty="0" smtClean="0">
                <a:solidFill>
                  <a:schemeClr val="tx1"/>
                </a:solidFill>
              </a:rPr>
              <a:t> of </a:t>
            </a:r>
            <a:r>
              <a:rPr lang="fi-FI" sz="1800" dirty="0" err="1" smtClean="0">
                <a:solidFill>
                  <a:schemeClr val="tx1"/>
                </a:solidFill>
              </a:rPr>
              <a:t>listed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equities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was</a:t>
            </a:r>
            <a:r>
              <a:rPr lang="fi-FI" sz="1800" dirty="0" smtClean="0">
                <a:solidFill>
                  <a:schemeClr val="tx1"/>
                </a:solidFill>
              </a:rPr>
              <a:t> 11,7 (18,2)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. </a:t>
            </a:r>
            <a:r>
              <a:rPr lang="fi-FI" sz="1800" dirty="0" err="1" smtClean="0">
                <a:solidFill>
                  <a:schemeClr val="tx1"/>
                </a:solidFill>
              </a:rPr>
              <a:t>Other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investments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gained</a:t>
            </a:r>
            <a:r>
              <a:rPr lang="fi-FI" sz="1800" dirty="0" smtClean="0">
                <a:solidFill>
                  <a:schemeClr val="tx1"/>
                </a:solidFill>
              </a:rPr>
              <a:t> a </a:t>
            </a:r>
            <a:r>
              <a:rPr lang="fi-FI" sz="1800" dirty="0" err="1" smtClean="0">
                <a:solidFill>
                  <a:schemeClr val="tx1"/>
                </a:solidFill>
              </a:rPr>
              <a:t>return</a:t>
            </a:r>
            <a:r>
              <a:rPr lang="fi-FI" sz="1800" dirty="0" smtClean="0">
                <a:solidFill>
                  <a:schemeClr val="tx1"/>
                </a:solidFill>
              </a:rPr>
              <a:t> of 7,8 (5,7) per </a:t>
            </a:r>
            <a:r>
              <a:rPr lang="fi-FI" sz="1800" dirty="0" err="1" smtClean="0">
                <a:solidFill>
                  <a:schemeClr val="tx1"/>
                </a:solidFill>
              </a:rPr>
              <a:t>cent</a:t>
            </a:r>
            <a:r>
              <a:rPr lang="fi-FI" sz="18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7741-B06C-B04F-8C88-470F416AEC5F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2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3099" y="115888"/>
            <a:ext cx="8285163" cy="1301750"/>
          </a:xfrm>
        </p:spPr>
        <p:txBody>
          <a:bodyPr/>
          <a:lstStyle/>
          <a:p>
            <a:r>
              <a:rPr lang="fi-FI" dirty="0" err="1" smtClean="0"/>
              <a:t>Trend</a:t>
            </a:r>
            <a:r>
              <a:rPr lang="fi-FI" dirty="0" smtClean="0"/>
              <a:t> in </a:t>
            </a:r>
            <a:r>
              <a:rPr lang="fi-FI" dirty="0" err="1" smtClean="0"/>
              <a:t>VER’s</a:t>
            </a:r>
            <a:r>
              <a:rPr lang="fi-FI" dirty="0" smtClean="0"/>
              <a:t> </a:t>
            </a:r>
            <a:r>
              <a:rPr lang="fi-FI" dirty="0" err="1" smtClean="0"/>
              <a:t>investments</a:t>
            </a:r>
            <a:r>
              <a:rPr lang="fi-FI" dirty="0" smtClean="0"/>
              <a:t> 2001-2014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84BE2-C7D6-4926-BA64-859CC5BE78E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Tekstikehys 4"/>
          <p:cNvSpPr txBox="1"/>
          <p:nvPr/>
        </p:nvSpPr>
        <p:spPr>
          <a:xfrm>
            <a:off x="1270480" y="1945436"/>
            <a:ext cx="1108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/>
              <a:t>Million</a:t>
            </a:r>
            <a:r>
              <a:rPr lang="fi-FI" sz="1000" dirty="0" smtClean="0"/>
              <a:t> </a:t>
            </a:r>
            <a:r>
              <a:rPr lang="fi-FI" sz="1000" dirty="0" err="1" smtClean="0"/>
              <a:t>euros</a:t>
            </a:r>
            <a:endParaRPr lang="fi-FI" sz="1000" dirty="0" smtClean="0"/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667179"/>
              </p:ext>
            </p:extLst>
          </p:nvPr>
        </p:nvGraphicFramePr>
        <p:xfrm>
          <a:off x="408032" y="1222840"/>
          <a:ext cx="8621252" cy="484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362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60350"/>
            <a:ext cx="8353177" cy="1152525"/>
          </a:xfrm>
        </p:spPr>
        <p:txBody>
          <a:bodyPr/>
          <a:lstStyle/>
          <a:p>
            <a:pPr algn="ctr"/>
            <a:r>
              <a:rPr lang="fi-FI" sz="3200" dirty="0" err="1" smtClean="0"/>
              <a:t>Investments</a:t>
            </a:r>
            <a:r>
              <a:rPr lang="fi-FI" sz="3200" dirty="0" smtClean="0"/>
              <a:t> </a:t>
            </a:r>
            <a:r>
              <a:rPr lang="fi-FI" sz="3200" dirty="0" err="1" smtClean="0"/>
              <a:t>Grouped</a:t>
            </a:r>
            <a:r>
              <a:rPr lang="fi-FI" sz="3200" dirty="0" smtClean="0"/>
              <a:t> </a:t>
            </a:r>
            <a:r>
              <a:rPr lang="fi-FI" sz="3200" dirty="0" err="1" smtClean="0"/>
              <a:t>According</a:t>
            </a:r>
            <a:r>
              <a:rPr lang="fi-FI" sz="3200" dirty="0" smtClean="0"/>
              <a:t> to the </a:t>
            </a:r>
            <a:r>
              <a:rPr lang="fi-FI" sz="3200" dirty="0" err="1" smtClean="0"/>
              <a:t>Risk</a:t>
            </a:r>
            <a:endParaRPr lang="fi-FI" sz="32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832599"/>
              </p:ext>
            </p:extLst>
          </p:nvPr>
        </p:nvGraphicFramePr>
        <p:xfrm>
          <a:off x="513264" y="1079001"/>
          <a:ext cx="8136904" cy="420973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16024"/>
                <a:gridCol w="801089"/>
                <a:gridCol w="2571106"/>
                <a:gridCol w="1164309"/>
                <a:gridCol w="458336"/>
                <a:gridCol w="969635"/>
                <a:gridCol w="381740"/>
                <a:gridCol w="692458"/>
                <a:gridCol w="882207"/>
              </a:tblGrid>
              <a:tr h="283156">
                <a:tc gridSpan="3"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1-12/2014 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2"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Basic </a:t>
                      </a:r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Risk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Return MWR </a:t>
                      </a:r>
                      <a:r>
                        <a:rPr lang="fi-FI" sz="900" b="1" u="none" strike="noStrike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endParaRPr lang="fi-FI" sz="9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Volatility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900" b="1" u="none" strike="noStrike" dirty="0" smtClean="0">
                          <a:solidFill>
                            <a:schemeClr val="tx1"/>
                          </a:solidFill>
                        </a:rPr>
                        <a:t>3)</a:t>
                      </a:r>
                      <a:endParaRPr lang="fi-FI" sz="9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31.12.2014</a:t>
                      </a:r>
                      <a:endParaRPr lang="fi-FI" sz="12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 err="1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r>
                        <a:rPr lang="fi-FI" sz="1000" b="1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b="1" u="none" strike="noStrike" baseline="0" dirty="0" err="1" smtClean="0">
                          <a:solidFill>
                            <a:schemeClr val="tx1"/>
                          </a:solidFill>
                        </a:rPr>
                        <a:t>euros</a:t>
                      </a:r>
                      <a:r>
                        <a:rPr lang="fi-FI" sz="10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 err="1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r>
                        <a:rPr lang="fi-FI" sz="10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b="1" u="none" strike="noStrike" dirty="0" err="1" smtClean="0">
                          <a:solidFill>
                            <a:schemeClr val="tx1"/>
                          </a:solidFill>
                        </a:rPr>
                        <a:t>euros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Fixed-Income</a:t>
                      </a:r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Investments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8 874,1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>
                          <a:latin typeface="Arial" pitchFamily="34" charset="0"/>
                          <a:cs typeface="Arial" pitchFamily="34" charset="0"/>
                        </a:rPr>
                        <a:t>50,4</a:t>
                      </a:r>
                      <a:endParaRPr lang="fi-FI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8 928,1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>
                          <a:latin typeface="Arial" pitchFamily="34" charset="0"/>
                          <a:cs typeface="Arial" pitchFamily="34" charset="0"/>
                        </a:rPr>
                        <a:t>50,7</a:t>
                      </a:r>
                      <a:endParaRPr lang="fi-FI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   </a:t>
                      </a:r>
                      <a:r>
                        <a:rPr lang="fi-FI" sz="1200" b="0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Bonds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7 154,1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0" dirty="0" smtClean="0">
                          <a:latin typeface="Arial" pitchFamily="34" charset="0"/>
                          <a:cs typeface="Arial" pitchFamily="34" charset="0"/>
                        </a:rPr>
                        <a:t>40,6</a:t>
                      </a:r>
                      <a:endParaRPr lang="fi-FI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7 208,2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0" dirty="0" smtClean="0">
                          <a:latin typeface="Arial" pitchFamily="34" charset="0"/>
                          <a:cs typeface="Arial" pitchFamily="34" charset="0"/>
                        </a:rPr>
                        <a:t>41,0</a:t>
                      </a:r>
                      <a:endParaRPr lang="fi-FI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General </a:t>
                      </a:r>
                      <a:r>
                        <a:rPr lang="fi-FI" sz="1200" u="none" strike="noStrike" dirty="0" err="1" smtClean="0"/>
                        <a:t>Government</a:t>
                      </a:r>
                      <a:r>
                        <a:rPr lang="fi-FI" sz="1200" u="none" strike="noStrike" baseline="0" dirty="0" smtClean="0"/>
                        <a:t> </a:t>
                      </a:r>
                      <a:r>
                        <a:rPr lang="fi-FI" sz="1200" u="none" strike="noStrike" baseline="0" dirty="0" err="1" smtClean="0"/>
                        <a:t>Bonds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3 139,3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17,8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3 193,3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18,1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Other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Communities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Bonds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4 014,8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22,8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4 014,8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22,8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Other</a:t>
                      </a:r>
                      <a:r>
                        <a:rPr lang="fi-FI" sz="1200" u="none" strike="noStrike" dirty="0" smtClean="0"/>
                        <a:t> Financial </a:t>
                      </a:r>
                      <a:r>
                        <a:rPr lang="fi-FI" sz="1200" u="none" strike="noStrike" dirty="0" err="1" smtClean="0"/>
                        <a:t>market</a:t>
                      </a:r>
                      <a:r>
                        <a:rPr lang="fi-FI" sz="1200" u="none" strike="noStrike" dirty="0" smtClean="0"/>
                        <a:t> Instruments and </a:t>
                      </a:r>
                      <a:r>
                        <a:rPr lang="fi-FI" sz="1200" u="none" strike="noStrike" dirty="0" err="1" smtClean="0"/>
                        <a:t>Deposits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1 720,0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9,8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1 720,0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9,8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Equity</a:t>
                      </a:r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Investments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7 745,3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44,0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7 745,3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44,0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err="1" smtClean="0"/>
                        <a:t>Listed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Equities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6 951,4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39,5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6 951,4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39,5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err="1" smtClean="0"/>
                        <a:t>Private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Equity</a:t>
                      </a:r>
                      <a:r>
                        <a:rPr lang="fi-FI" sz="1200" u="none" strike="noStrike" baseline="0" dirty="0" smtClean="0"/>
                        <a:t> </a:t>
                      </a:r>
                      <a:r>
                        <a:rPr lang="fi-FI" sz="1200" u="none" strike="noStrike" baseline="0" dirty="0" err="1" smtClean="0"/>
                        <a:t>Investments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582,9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3,3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582,9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3,3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Unlisted</a:t>
                      </a:r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i-FI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Equities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1,2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1,2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Real </a:t>
                      </a:r>
                      <a:r>
                        <a:rPr lang="fi-FI" sz="1200" b="1" u="none" strike="noStrike" dirty="0" err="1" smtClean="0"/>
                        <a:t>Estate</a:t>
                      </a:r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Investments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2,7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2,7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Real </a:t>
                      </a:r>
                      <a:r>
                        <a:rPr lang="fi-FI" sz="1200" u="none" strike="noStrike" dirty="0" err="1" smtClean="0"/>
                        <a:t>Estate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Investments</a:t>
                      </a:r>
                      <a:r>
                        <a:rPr lang="fi-FI" sz="1200" u="none" strike="noStrike" dirty="0" smtClean="0"/>
                        <a:t> and </a:t>
                      </a:r>
                      <a:r>
                        <a:rPr lang="fi-FI" sz="1200" u="none" strike="noStrike" dirty="0" err="1" smtClean="0"/>
                        <a:t>Joint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Investments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2,7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2,7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Other</a:t>
                      </a:r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Investments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2,9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2,9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Hedge </a:t>
                      </a:r>
                      <a:r>
                        <a:rPr lang="fi-FI" sz="1200" u="none" strike="noStrike" dirty="0" err="1" smtClean="0"/>
                        <a:t>Funds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2,9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2,9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1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Investments</a:t>
                      </a:r>
                      <a:r>
                        <a:rPr lang="fi-FI" sz="12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Total</a:t>
                      </a:r>
                      <a:endParaRPr lang="fi-FI" sz="12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i-FI" sz="12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17 653,9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100,3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The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Effect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of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Derivatives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-54,1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baseline="0" dirty="0" smtClean="0"/>
                        <a:t>-0,3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The Total Market</a:t>
                      </a:r>
                      <a:r>
                        <a:rPr lang="fi-FI" sz="1200" b="1" u="none" strike="noStrike" baseline="0" dirty="0" smtClean="0"/>
                        <a:t> Value of </a:t>
                      </a:r>
                      <a:r>
                        <a:rPr lang="fi-FI" sz="1200" b="1" u="none" strike="noStrike" baseline="0" dirty="0" err="1" smtClean="0"/>
                        <a:t>Investments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The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Modified</a:t>
                      </a:r>
                      <a:r>
                        <a:rPr lang="fi-FI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200" b="1" i="0" u="none" strike="noStrike" baseline="0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Duration</a:t>
                      </a:r>
                      <a:r>
                        <a:rPr lang="fi-FI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of the Credit Portfolio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4,4 </a:t>
                      </a:r>
                      <a:r>
                        <a:rPr lang="fi-FI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year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517232"/>
            <a:ext cx="7848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1) </a:t>
            </a:r>
            <a:r>
              <a:rPr lang="fi-FI" sz="1100" dirty="0" err="1"/>
              <a:t>Including</a:t>
            </a:r>
            <a:r>
              <a:rPr lang="fi-FI" sz="1100" dirty="0"/>
              <a:t> </a:t>
            </a:r>
            <a:r>
              <a:rPr lang="fi-FI" sz="1100" dirty="0" err="1"/>
              <a:t>transferable</a:t>
            </a:r>
            <a:r>
              <a:rPr lang="fi-FI" sz="1100" dirty="0"/>
              <a:t> </a:t>
            </a:r>
            <a:r>
              <a:rPr lang="fi-FI" sz="1100" dirty="0" err="1"/>
              <a:t>interests</a:t>
            </a:r>
            <a:r>
              <a:rPr lang="fi-FI" sz="1100" dirty="0"/>
              <a:t>.</a:t>
            </a:r>
          </a:p>
          <a:p>
            <a:r>
              <a:rPr lang="fi-FI" sz="1100" dirty="0"/>
              <a:t>2) The </a:t>
            </a:r>
            <a:r>
              <a:rPr lang="fi-FI" sz="1100" dirty="0" err="1"/>
              <a:t>total</a:t>
            </a:r>
            <a:r>
              <a:rPr lang="fi-FI" sz="1100" dirty="0"/>
              <a:t> </a:t>
            </a:r>
            <a:r>
              <a:rPr lang="fi-FI" sz="1100" dirty="0" err="1"/>
              <a:t>return</a:t>
            </a:r>
            <a:r>
              <a:rPr lang="fi-FI" sz="1100" dirty="0"/>
              <a:t> </a:t>
            </a:r>
            <a:r>
              <a:rPr lang="fi-FI" sz="1100" dirty="0" err="1"/>
              <a:t>includes</a:t>
            </a:r>
            <a:r>
              <a:rPr lang="fi-FI" sz="1100" dirty="0"/>
              <a:t> </a:t>
            </a:r>
            <a:r>
              <a:rPr lang="fi-FI" sz="1100" dirty="0" err="1"/>
              <a:t>non</a:t>
            </a:r>
            <a:r>
              <a:rPr lang="fi-FI" sz="1100" dirty="0"/>
              <a:t> </a:t>
            </a:r>
            <a:r>
              <a:rPr lang="fi-FI" sz="1100" dirty="0" err="1"/>
              <a:t>allocated</a:t>
            </a:r>
            <a:r>
              <a:rPr lang="fi-FI" sz="1100" dirty="0"/>
              <a:t> </a:t>
            </a:r>
            <a:r>
              <a:rPr lang="fi-FI" sz="1100" dirty="0" err="1"/>
              <a:t>expenses/returns</a:t>
            </a:r>
            <a:r>
              <a:rPr lang="fi-FI" sz="1100" dirty="0"/>
              <a:t>.</a:t>
            </a:r>
          </a:p>
          <a:p>
            <a:r>
              <a:rPr lang="fi-FI" sz="1100" dirty="0"/>
              <a:t>3) The </a:t>
            </a:r>
            <a:r>
              <a:rPr lang="fi-FI" sz="1100" dirty="0" err="1"/>
              <a:t>volatility</a:t>
            </a:r>
            <a:r>
              <a:rPr lang="fi-FI" sz="1100" dirty="0"/>
              <a:t> of </a:t>
            </a:r>
            <a:r>
              <a:rPr lang="fi-FI" sz="1100" dirty="0" err="1"/>
              <a:t>investments</a:t>
            </a:r>
            <a:r>
              <a:rPr lang="fi-FI" sz="1100" dirty="0"/>
              <a:t> is </a:t>
            </a:r>
            <a:r>
              <a:rPr lang="fi-FI" sz="1100" dirty="0" err="1"/>
              <a:t>calculated</a:t>
            </a:r>
            <a:r>
              <a:rPr lang="fi-FI" sz="1100" dirty="0"/>
              <a:t> </a:t>
            </a:r>
            <a:r>
              <a:rPr lang="fi-FI" sz="1100" dirty="0" err="1"/>
              <a:t>according</a:t>
            </a:r>
            <a:r>
              <a:rPr lang="fi-FI" sz="1100" dirty="0"/>
              <a:t> to a </a:t>
            </a:r>
            <a:r>
              <a:rPr lang="fi-FI" sz="1100" dirty="0" err="1"/>
              <a:t>period</a:t>
            </a:r>
            <a:r>
              <a:rPr lang="fi-FI" sz="1100" dirty="0"/>
              <a:t> of a 24 </a:t>
            </a:r>
            <a:r>
              <a:rPr lang="fi-FI" sz="1100" dirty="0" err="1"/>
              <a:t>months</a:t>
            </a:r>
            <a:r>
              <a:rPr lang="fi-FI" sz="1100" dirty="0"/>
              <a:t> </a:t>
            </a:r>
            <a:r>
              <a:rPr lang="fi-FI" sz="1100" dirty="0" err="1"/>
              <a:t>observation</a:t>
            </a:r>
            <a:r>
              <a:rPr lang="fi-FI" sz="1100" dirty="0"/>
              <a:t>. The </a:t>
            </a:r>
            <a:r>
              <a:rPr lang="fi-FI" sz="1100" dirty="0" err="1"/>
              <a:t>bonds</a:t>
            </a:r>
            <a:r>
              <a:rPr lang="fi-FI" sz="1100" dirty="0"/>
              <a:t> </a:t>
            </a:r>
            <a:r>
              <a:rPr lang="fi-FI" sz="1100" dirty="0" err="1"/>
              <a:t>volatility</a:t>
            </a:r>
            <a:r>
              <a:rPr lang="fi-FI" sz="1100" dirty="0"/>
              <a:t> is </a:t>
            </a:r>
            <a:r>
              <a:rPr lang="fi-FI" sz="1100" dirty="0" err="1"/>
              <a:t>calculated</a:t>
            </a:r>
            <a:r>
              <a:rPr lang="fi-FI" sz="1100" dirty="0"/>
              <a:t> of </a:t>
            </a:r>
            <a:r>
              <a:rPr lang="fi-FI" sz="1100" dirty="0" err="1"/>
              <a:t>all</a:t>
            </a:r>
            <a:r>
              <a:rPr lang="fi-FI" sz="1100" dirty="0"/>
              <a:t> (</a:t>
            </a:r>
            <a:r>
              <a:rPr lang="fi-FI" sz="1100" dirty="0" err="1"/>
              <a:t>not</a:t>
            </a:r>
            <a:r>
              <a:rPr lang="fi-FI" sz="1100" dirty="0"/>
              <a:t> </a:t>
            </a:r>
            <a:r>
              <a:rPr lang="fi-FI" sz="1100" dirty="0" err="1"/>
              <a:t>solely</a:t>
            </a:r>
            <a:r>
              <a:rPr lang="fi-FI" sz="1100" dirty="0"/>
              <a:t> general </a:t>
            </a:r>
            <a:r>
              <a:rPr lang="fi-FI" sz="1100" dirty="0" err="1"/>
              <a:t>government</a:t>
            </a:r>
            <a:r>
              <a:rPr lang="fi-FI" sz="1100" dirty="0"/>
              <a:t>) </a:t>
            </a:r>
            <a:r>
              <a:rPr lang="fi-FI" sz="1100" dirty="0" err="1"/>
              <a:t>bonds</a:t>
            </a:r>
            <a:r>
              <a:rPr lang="fi-FI" sz="1100" dirty="0"/>
              <a:t>.</a:t>
            </a:r>
          </a:p>
          <a:p>
            <a:r>
              <a:rPr lang="fi-FI" sz="1100" dirty="0" smtClean="0"/>
              <a:t>.</a:t>
            </a:r>
            <a:endParaRPr lang="fi-FI" sz="11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403F-8EDE-EE4A-BBE6-1DEE127E8BF8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996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281169" cy="1152525"/>
          </a:xfrm>
        </p:spPr>
        <p:txBody>
          <a:bodyPr/>
          <a:lstStyle/>
          <a:p>
            <a:pPr algn="ctr"/>
            <a:r>
              <a:rPr lang="fi-FI" sz="3200" dirty="0" smtClean="0"/>
              <a:t>The </a:t>
            </a:r>
            <a:r>
              <a:rPr lang="fi-FI" sz="3200" dirty="0" err="1" smtClean="0"/>
              <a:t>Breakdown</a:t>
            </a:r>
            <a:r>
              <a:rPr lang="fi-FI" sz="3200" dirty="0" smtClean="0"/>
              <a:t> of The </a:t>
            </a:r>
            <a:r>
              <a:rPr lang="fi-FI" sz="3200" dirty="0" err="1" smtClean="0"/>
              <a:t>Investment</a:t>
            </a:r>
            <a:r>
              <a:rPr lang="fi-FI" sz="3200" dirty="0" smtClean="0"/>
              <a:t> Portfolio 31.12.2014</a:t>
            </a:r>
            <a:endParaRPr lang="fi-FI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6180601"/>
              </p:ext>
            </p:extLst>
          </p:nvPr>
        </p:nvGraphicFramePr>
        <p:xfrm>
          <a:off x="827584" y="1340197"/>
          <a:ext cx="4535289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0436567"/>
              </p:ext>
            </p:extLst>
          </p:nvPr>
        </p:nvGraphicFramePr>
        <p:xfrm>
          <a:off x="5292080" y="1340768"/>
          <a:ext cx="3960813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11760" y="587727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Investments</a:t>
            </a:r>
            <a:r>
              <a:rPr lang="fi-FI" sz="1000" dirty="0" smtClean="0"/>
              <a:t> </a:t>
            </a:r>
            <a:r>
              <a:rPr lang="fi-FI" sz="1000" dirty="0" err="1" smtClean="0"/>
              <a:t>are</a:t>
            </a:r>
            <a:r>
              <a:rPr lang="fi-FI" sz="1000" dirty="0" smtClean="0"/>
              <a:t> </a:t>
            </a:r>
            <a:r>
              <a:rPr lang="fi-FI" sz="1000" dirty="0" err="1" smtClean="0"/>
              <a:t>grouped</a:t>
            </a:r>
            <a:r>
              <a:rPr lang="fi-FI" sz="1000" dirty="0" smtClean="0"/>
              <a:t> </a:t>
            </a:r>
            <a:r>
              <a:rPr lang="fi-FI" sz="1000" dirty="0" err="1" smtClean="0"/>
              <a:t>according</a:t>
            </a:r>
            <a:r>
              <a:rPr lang="fi-FI" sz="1000" dirty="0" smtClean="0"/>
              <a:t> to </a:t>
            </a:r>
            <a:r>
              <a:rPr lang="fi-FI" sz="1000" dirty="0" err="1" smtClean="0"/>
              <a:t>TELA’s</a:t>
            </a:r>
            <a:r>
              <a:rPr lang="fi-FI" sz="1000" dirty="0" smtClean="0"/>
              <a:t> </a:t>
            </a:r>
            <a:r>
              <a:rPr lang="fi-FI" sz="1000" dirty="0" err="1" smtClean="0"/>
              <a:t>recommendations</a:t>
            </a:r>
            <a:endParaRPr lang="fi-FI" sz="1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BCD-7F09-0D48-A41F-FDE84AE1AAB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84" y="115888"/>
            <a:ext cx="8780015" cy="1301750"/>
          </a:xfrm>
        </p:spPr>
        <p:txBody>
          <a:bodyPr/>
          <a:lstStyle/>
          <a:p>
            <a:r>
              <a:rPr lang="fi-FI" sz="3200" dirty="0" err="1" smtClean="0"/>
              <a:t>Fixed</a:t>
            </a:r>
            <a:r>
              <a:rPr lang="fi-FI" sz="3200" dirty="0" smtClean="0"/>
              <a:t> </a:t>
            </a:r>
            <a:r>
              <a:rPr lang="fi-FI" sz="3200" dirty="0" err="1" smtClean="0"/>
              <a:t>Investments</a:t>
            </a:r>
            <a:r>
              <a:rPr lang="fi-FI" sz="3200" dirty="0" smtClean="0"/>
              <a:t> </a:t>
            </a:r>
            <a:r>
              <a:rPr lang="fi-FI" sz="3200" dirty="0" err="1" smtClean="0"/>
              <a:t>by</a:t>
            </a:r>
            <a:r>
              <a:rPr lang="fi-FI" sz="3200" dirty="0" smtClean="0"/>
              <a:t> </a:t>
            </a:r>
            <a:r>
              <a:rPr lang="fi-FI" sz="3200" dirty="0" err="1" smtClean="0"/>
              <a:t>Sector</a:t>
            </a:r>
            <a:r>
              <a:rPr lang="fi-FI" sz="3200" dirty="0" smtClean="0"/>
              <a:t> on 31.12.2014</a:t>
            </a:r>
            <a:endParaRPr lang="fi-FI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447785398"/>
              </p:ext>
            </p:extLst>
          </p:nvPr>
        </p:nvGraphicFramePr>
        <p:xfrm>
          <a:off x="1187624" y="1397000"/>
          <a:ext cx="643237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949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984" y="115888"/>
            <a:ext cx="8877669" cy="1301750"/>
          </a:xfrm>
        </p:spPr>
        <p:txBody>
          <a:bodyPr/>
          <a:lstStyle/>
          <a:p>
            <a:r>
              <a:rPr lang="fi-FI" sz="2800" dirty="0" err="1" smtClean="0"/>
              <a:t>Equity</a:t>
            </a:r>
            <a:r>
              <a:rPr lang="fi-FI" sz="2800" dirty="0" smtClean="0"/>
              <a:t> Portfolio </a:t>
            </a:r>
            <a:r>
              <a:rPr lang="fi-FI" sz="2800" dirty="0" err="1"/>
              <a:t>B</a:t>
            </a:r>
            <a:r>
              <a:rPr lang="fi-FI" sz="2800" dirty="0" err="1" smtClean="0"/>
              <a:t>reakdown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Country </a:t>
            </a:r>
            <a:r>
              <a:rPr lang="fi-FI" sz="2800" dirty="0" smtClean="0"/>
              <a:t>31.12.2014</a:t>
            </a:r>
            <a:endParaRPr lang="fi-FI" sz="28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4F54-2E26-4121-B2B3-906AD2952BDB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4" name="Kaavio 3"/>
          <p:cNvGraphicFramePr/>
          <p:nvPr>
            <p:extLst>
              <p:ext uri="{D42A27DB-BD31-4B8C-83A1-F6EECF244321}">
                <p14:modId xmlns:p14="http://schemas.microsoft.com/office/powerpoint/2010/main" val="668308501"/>
              </p:ext>
            </p:extLst>
          </p:nvPr>
        </p:nvGraphicFramePr>
        <p:xfrm>
          <a:off x="1475656" y="1556792"/>
          <a:ext cx="6456040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7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271180416"/>
              </p:ext>
            </p:extLst>
          </p:nvPr>
        </p:nvGraphicFramePr>
        <p:xfrm>
          <a:off x="1475656" y="1340768"/>
          <a:ext cx="6504384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395535" y="260350"/>
            <a:ext cx="9210104" cy="1152525"/>
          </a:xfrm>
        </p:spPr>
        <p:txBody>
          <a:bodyPr/>
          <a:lstStyle/>
          <a:p>
            <a:r>
              <a:rPr lang="fi-FI" sz="2800" dirty="0" err="1" smtClean="0"/>
              <a:t>Breakdown</a:t>
            </a:r>
            <a:r>
              <a:rPr lang="fi-FI" sz="2800" dirty="0" smtClean="0"/>
              <a:t> of </a:t>
            </a:r>
            <a:r>
              <a:rPr lang="fi-FI" sz="2800" dirty="0" err="1" smtClean="0"/>
              <a:t>Alternative</a:t>
            </a:r>
            <a:r>
              <a:rPr lang="fi-FI" sz="2800" dirty="0" smtClean="0"/>
              <a:t> </a:t>
            </a:r>
            <a:r>
              <a:rPr lang="fi-FI" sz="2800" dirty="0" err="1" smtClean="0"/>
              <a:t>Investments</a:t>
            </a:r>
            <a:r>
              <a:rPr lang="fi-FI" sz="2800" dirty="0" smtClean="0"/>
              <a:t> 31.12.2014</a:t>
            </a:r>
            <a:endParaRPr lang="fi-FI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174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748464" cy="1152525"/>
          </a:xfrm>
        </p:spPr>
        <p:txBody>
          <a:bodyPr/>
          <a:lstStyle/>
          <a:p>
            <a:pPr algn="ctr"/>
            <a:r>
              <a:rPr lang="fi-FI" sz="3200" dirty="0" smtClean="0"/>
              <a:t>The Return and The </a:t>
            </a:r>
            <a:r>
              <a:rPr lang="fi-FI" sz="3200" dirty="0" err="1" smtClean="0"/>
              <a:t>Difference</a:t>
            </a:r>
            <a:r>
              <a:rPr lang="fi-FI" sz="3200" dirty="0" smtClean="0"/>
              <a:t> </a:t>
            </a:r>
            <a:r>
              <a:rPr lang="fi-FI" sz="3200" dirty="0" err="1" smtClean="0"/>
              <a:t>From</a:t>
            </a:r>
            <a:r>
              <a:rPr lang="fi-FI" sz="3200" dirty="0" smtClean="0"/>
              <a:t> The Strategic </a:t>
            </a:r>
            <a:r>
              <a:rPr lang="fi-FI" sz="3200" dirty="0" err="1" smtClean="0"/>
              <a:t>Allocation</a:t>
            </a:r>
            <a:endParaRPr lang="fi-FI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70282"/>
              </p:ext>
            </p:extLst>
          </p:nvPr>
        </p:nvGraphicFramePr>
        <p:xfrm>
          <a:off x="1272217" y="1832272"/>
          <a:ext cx="6491040" cy="2782616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897447"/>
                <a:gridCol w="713232"/>
                <a:gridCol w="832104"/>
                <a:gridCol w="923544"/>
                <a:gridCol w="1124713"/>
              </a:tblGrid>
              <a:tr h="295437"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6154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31.12.2014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Return</a:t>
                      </a:r>
                      <a:endParaRPr lang="fi-FI" sz="1400" b="1" i="0" u="none" strike="noStrike" dirty="0" smtClean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Portfolio</a:t>
                      </a:r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Allocation</a:t>
                      </a:r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Strategic </a:t>
                      </a:r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Allocation</a:t>
                      </a:r>
                      <a:endParaRPr lang="fi-FI" sz="1400" b="1" i="0" u="none" strike="noStrike" dirty="0" smtClean="0">
                        <a:solidFill>
                          <a:srgbClr val="000000"/>
                        </a:solidFill>
                        <a:latin typeface="Trebuchet MS"/>
                      </a:endParaRPr>
                    </a:p>
                    <a:p>
                      <a:pPr algn="ctr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Difference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5373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Fixed-Income</a:t>
                      </a:r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Investments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4,9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50,4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51,0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- 0,6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17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 smtClean="0"/>
                        <a:t> </a:t>
                      </a:r>
                      <a:r>
                        <a:rPr lang="fi-FI" sz="1400" b="1" u="none" strike="noStrike" dirty="0" err="1" smtClean="0"/>
                        <a:t>Listed</a:t>
                      </a:r>
                      <a:r>
                        <a:rPr lang="fi-FI" sz="1400" b="1" u="none" strike="noStrike" dirty="0" smtClean="0"/>
                        <a:t> </a:t>
                      </a:r>
                      <a:r>
                        <a:rPr lang="fi-FI" sz="1400" b="1" u="none" strike="noStrike" dirty="0" err="1" smtClean="0"/>
                        <a:t>Equity</a:t>
                      </a:r>
                      <a:r>
                        <a:rPr lang="fi-FI" sz="1400" b="1" u="none" strike="noStrike" dirty="0" smtClean="0"/>
                        <a:t> </a:t>
                      </a:r>
                      <a:r>
                        <a:rPr lang="fi-FI" sz="1400" b="1" u="none" strike="noStrike" dirty="0" err="1" smtClean="0"/>
                        <a:t>Investments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39,5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40,0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- 0,5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Other</a:t>
                      </a:r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Investments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7,8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10,1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 1,1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INVESTMENTS IN TOTAL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403F-8EDE-EE4A-BBE6-1DEE127E8BF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09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 teema">
      <a:dk1>
        <a:srgbClr val="000000"/>
      </a:dk1>
      <a:lt1>
        <a:sysClr val="window" lastClr="FFFFFF"/>
      </a:lt1>
      <a:dk2>
        <a:srgbClr val="274F81"/>
      </a:dk2>
      <a:lt2>
        <a:srgbClr val="EDEFF5"/>
      </a:lt2>
      <a:accent1>
        <a:srgbClr val="326496"/>
      </a:accent1>
      <a:accent2>
        <a:srgbClr val="99C6E4"/>
      </a:accent2>
      <a:accent3>
        <a:srgbClr val="68AE47"/>
      </a:accent3>
      <a:accent4>
        <a:srgbClr val="F7931E"/>
      </a:accent4>
      <a:accent5>
        <a:srgbClr val="C3BAAF"/>
      </a:accent5>
      <a:accent6>
        <a:srgbClr val="D1E8B2"/>
      </a:accent6>
      <a:hlink>
        <a:srgbClr val="505191"/>
      </a:hlink>
      <a:folHlink>
        <a:srgbClr val="9CA6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11068</TotalTime>
  <Words>753</Words>
  <Application>Microsoft Office PowerPoint</Application>
  <PresentationFormat>On-screen Show (4:3)</PresentationFormat>
  <Paragraphs>274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STATE PENSION FUND (VER)</vt:lpstr>
      <vt:lpstr>Year 2014 in Brief</vt:lpstr>
      <vt:lpstr>Trend in VER’s investments 2001-2014</vt:lpstr>
      <vt:lpstr>Investments Grouped According to the Risk</vt:lpstr>
      <vt:lpstr>The Breakdown of The Investment Portfolio 31.12.2014</vt:lpstr>
      <vt:lpstr>Fixed Investments by Sector on 31.12.2014</vt:lpstr>
      <vt:lpstr>Equity Portfolio Breakdown by Country 31.12.2014</vt:lpstr>
      <vt:lpstr>Breakdown of Alternative Investments 31.12.2014</vt:lpstr>
      <vt:lpstr>The Return and The Difference From The Strategic Allocation</vt:lpstr>
      <vt:lpstr>5 Years Investment Returns, %</vt:lpstr>
      <vt:lpstr>Key Figures 2013-2014</vt:lpstr>
      <vt:lpstr>VER’s Net Premium</vt:lpstr>
      <vt:lpstr>VER’s Pension Liability and Funding Rate</vt:lpstr>
      <vt:lpstr>VER’s Pension Premium Income and the State’s Pension Expenses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Saana Erkkilä</dc:creator>
  <cp:lastModifiedBy>Habbaba Musse</cp:lastModifiedBy>
  <cp:revision>83</cp:revision>
  <cp:lastPrinted>2015-01-27T13:23:57Z</cp:lastPrinted>
  <dcterms:created xsi:type="dcterms:W3CDTF">2011-04-25T17:44:12Z</dcterms:created>
  <dcterms:modified xsi:type="dcterms:W3CDTF">2015-02-25T13:10:43Z</dcterms:modified>
</cp:coreProperties>
</file>